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2"/>
  </p:notesMasterIdLst>
  <p:sldIdLst>
    <p:sldId id="267" r:id="rId2"/>
    <p:sldId id="272" r:id="rId3"/>
    <p:sldId id="274" r:id="rId4"/>
    <p:sldId id="273" r:id="rId5"/>
    <p:sldId id="269" r:id="rId6"/>
    <p:sldId id="262" r:id="rId7"/>
    <p:sldId id="264" r:id="rId8"/>
    <p:sldId id="258" r:id="rId9"/>
    <p:sldId id="260" r:id="rId10"/>
    <p:sldId id="261" r:id="rId11"/>
    <p:sldId id="263" r:id="rId12"/>
    <p:sldId id="259" r:id="rId13"/>
    <p:sldId id="266" r:id="rId14"/>
    <p:sldId id="271" r:id="rId15"/>
    <p:sldId id="276" r:id="rId16"/>
    <p:sldId id="270" r:id="rId17"/>
    <p:sldId id="257" r:id="rId18"/>
    <p:sldId id="268" r:id="rId19"/>
    <p:sldId id="275" r:id="rId20"/>
    <p:sldId id="277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PMingLiU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00" autoAdjust="0"/>
  </p:normalViewPr>
  <p:slideViewPr>
    <p:cSldViewPr>
      <p:cViewPr varScale="1">
        <p:scale>
          <a:sx n="79" d="100"/>
          <a:sy n="79" d="100"/>
        </p:scale>
        <p:origin x="-1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C6919139-B7DB-41BD-96AA-F68772FA56F5}" type="datetimeFigureOut">
              <a:rPr lang="en-US"/>
              <a:pPr>
                <a:defRPr/>
              </a:pPr>
              <a:t>6/18/12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AFAC704D-43FF-4E6B-A5AC-3B2EB4333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387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TW" smtClean="0"/>
              <a:t>West campus is in dorm dining, but you have to get the unlimited meal plan option.  West campus is also only for upper classman in undergrad class…. 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14B296-6083-40CA-AA93-AF9604B40642}" type="slidenum">
              <a:rPr lang="en-US" altLang="zh-TW"/>
              <a:pPr/>
              <a:t>20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99689 h 1000"/>
              <a:gd name="T6" fmla="*/ 0 w 1000"/>
              <a:gd name="T7" fmla="*/ 1314299689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F5EAD-A6D0-432B-BD52-D1558A4FF4DF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ED055-8402-49D1-94AA-E74DCC60F4B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186DB-391A-4C47-B8CE-8BD1056D5F45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900A9-0F14-4A9F-80F3-BAC152FF53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D9080-6EA2-41DA-BC71-C66E45C19CBF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E21D8-A7CA-48EA-8DAC-41437BCE194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66738" y="1752600"/>
            <a:ext cx="3924300" cy="20574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66738" y="3962400"/>
            <a:ext cx="3924300" cy="20574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804A-D261-4361-93AF-2D87B229174B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4919C-4834-4B55-9717-5A55471AC7F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F5093-93C6-419F-B880-3D34AD3443D7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1E12B-B7AF-4F45-9767-3559B5C0AA4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5EDB2-9AC2-4B94-9CAD-1530A5D332CB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0DCA5-9B8E-4A8D-945E-632186761A6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12CE3-6237-4177-8C26-90C45282ACCE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A549F-5282-4CEB-9791-129C2D566EA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24286-BBF4-4D6F-B5DF-78DF6B2687EA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A1023-2FC9-4D87-BA45-2E597878E44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9C27D-42FE-4DDC-8BD4-C21634C33614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50E6E-90B2-4354-9A4D-277E233F0AA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EB2D5-8C4A-4BDF-9E06-CA49EB11753B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72384-A8F6-416D-9389-691B4B8895A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D1C4-8002-40B0-A86F-3D35BD7B5749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B2D51-D1B1-4EF9-BB5C-5A47DCC6073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6E5FB-2B5B-49EA-AFEA-5B233B175ABF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7F0C1-9A37-46BA-955C-B60D5C68B6C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63702 h 1000"/>
              <a:gd name="T6" fmla="*/ 0 w 1000"/>
              <a:gd name="T7" fmla="*/ 1314263702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cs typeface="+mn-cs"/>
              </a:defRPr>
            </a:lvl1pPr>
          </a:lstStyle>
          <a:p>
            <a:pPr>
              <a:defRPr/>
            </a:pPr>
            <a:fld id="{0635138A-04FB-45E3-8409-B4646AD3DD53}" type="datetimeFigureOut">
              <a:rPr lang="zh-TW" altLang="en-US"/>
              <a:pPr>
                <a:defRPr/>
              </a:pPr>
              <a:t>6/18/12</a:t>
            </a:fld>
            <a:endParaRPr lang="en-US" altLang="zh-TW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cs typeface="+mn-cs"/>
              </a:defRPr>
            </a:lvl1pPr>
          </a:lstStyle>
          <a:p>
            <a:pPr>
              <a:defRPr/>
            </a:pPr>
            <a:fld id="{07B03988-BD3D-45F6-B5A4-C4F26D1BB31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PMingLiU" pitchFamily="18" charset="-120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PMingLiU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PMingLiU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PMingLiU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PMingLiU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3000">
          <a:solidFill>
            <a:schemeClr val="tx1"/>
          </a:solidFill>
          <a:latin typeface="+mn-lt"/>
          <a:ea typeface="PMingLiU" pitchFamily="18" charset="-120"/>
          <a:cs typeface="新細明體" charset="0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600">
          <a:solidFill>
            <a:schemeClr val="tx1"/>
          </a:solidFill>
          <a:latin typeface="+mn-lt"/>
          <a:ea typeface="PMingLiU" pitchFamily="18" charset="-120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300">
          <a:solidFill>
            <a:schemeClr val="tx1"/>
          </a:solidFill>
          <a:latin typeface="+mn-lt"/>
          <a:ea typeface="PMingLiU" pitchFamily="18" charset="-120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PMingLiU" pitchFamily="18" charset="-120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PMingLiU" pitchFamily="18" charset="-120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rt345@cornell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hyperlink" Target="http://events.cornell.edu/" TargetMode="External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nelltsa.org/mailing_list.htm" TargetMode="External"/><Relationship Id="rId4" Type="http://schemas.openxmlformats.org/officeDocument/2006/relationships/hyperlink" Target="http://ppt.cc/Uv1m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ornelltsa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www.campuslife.cornell.edu/campuslife/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vimeo.com/23897683" TargetMode="Externa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catbus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hacacarshar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828800"/>
            <a:ext cx="7772400" cy="1736725"/>
          </a:xfrm>
        </p:spPr>
        <p:txBody>
          <a:bodyPr anchor="ctr"/>
          <a:lstStyle/>
          <a:p>
            <a:pPr algn="ctr" eaLnBrk="1" hangingPunct="1"/>
            <a:r>
              <a:rPr lang="en-US" altLang="zh-TW" sz="4800" smtClean="0">
                <a:latin typeface="Times New Roman" pitchFamily="18" charset="0"/>
              </a:rPr>
              <a:t>Cornell University Orientation</a:t>
            </a:r>
            <a:r>
              <a:rPr lang="en-US" altLang="zh-TW" sz="4800" smtClean="0"/>
              <a:t/>
            </a:r>
            <a:br>
              <a:rPr lang="en-US" altLang="zh-TW" sz="4800" smtClean="0"/>
            </a:br>
            <a:r>
              <a:rPr lang="zh-TW" altLang="en-US" sz="4800" smtClean="0"/>
              <a:t>康乃爾大學新生說明會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3905250"/>
            <a:ext cx="8001000" cy="1651000"/>
          </a:xfrm>
        </p:spPr>
        <p:txBody>
          <a:bodyPr/>
          <a:lstStyle/>
          <a:p>
            <a:pPr marL="0" indent="0" algn="ctr" eaLnBrk="1" hangingPunct="1">
              <a:buFont typeface="Wingdings" pitchFamily="2" charset="2"/>
              <a:buNone/>
            </a:pPr>
            <a:r>
              <a:rPr lang="en-US" altLang="zh-TW" sz="2800" smtClean="0">
                <a:latin typeface="Times New Roman" pitchFamily="18" charset="0"/>
              </a:rPr>
              <a:t>June 16th, 2012</a:t>
            </a: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zh-TW" sz="1800" smtClean="0">
              <a:latin typeface="Times New Roman" pitchFamily="18" charset="0"/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zh-TW" altLang="en-US" sz="1800" smtClean="0">
                <a:latin typeface="Times New Roman" pitchFamily="18" charset="0"/>
              </a:rPr>
              <a:t>                     </a:t>
            </a:r>
            <a:r>
              <a:rPr lang="en-US" altLang="zh-TW" sz="1800" smtClean="0">
                <a:latin typeface="Times New Roman" pitchFamily="18" charset="0"/>
              </a:rPr>
              <a:t>Hans Tang </a:t>
            </a:r>
            <a:r>
              <a:rPr lang="zh-TW" altLang="en-US" sz="1800" smtClean="0">
                <a:latin typeface="Times New Roman" pitchFamily="18" charset="0"/>
              </a:rPr>
              <a:t>                            </a:t>
            </a:r>
            <a:r>
              <a:rPr lang="en-US" altLang="zh-TW" sz="1800" smtClean="0">
                <a:latin typeface="Times New Roman" pitchFamily="18" charset="0"/>
              </a:rPr>
              <a:t> </a:t>
            </a:r>
            <a:r>
              <a:rPr lang="zh-TW" altLang="en-US" sz="1800" smtClean="0">
                <a:latin typeface="Times New Roman" pitchFamily="18" charset="0"/>
              </a:rPr>
              <a:t>會長  </a:t>
            </a:r>
            <a:r>
              <a:rPr lang="zh-TW" altLang="en-US" sz="1800" smtClean="0"/>
              <a:t>陳君睿 </a:t>
            </a:r>
            <a:r>
              <a:rPr lang="en-US" altLang="zh-TW" sz="1800" smtClean="0"/>
              <a:t>(Jiun-Ruey Chen)</a:t>
            </a:r>
            <a:endParaRPr lang="zh-TW" altLang="en-US" sz="1800" smtClean="0">
              <a:latin typeface="Times New Roman" pitchFamily="18" charset="0"/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en-US" altLang="zh-TW" sz="2000" smtClean="0">
                <a:solidFill>
                  <a:srgbClr val="0070C0"/>
                </a:solidFill>
                <a:latin typeface="Arial" charset="0"/>
                <a:cs typeface="Arial" charset="0"/>
                <a:hlinkClick r:id="rId2"/>
              </a:rPr>
              <a:t>rt345@cornell.edu</a:t>
            </a:r>
            <a:r>
              <a:rPr lang="zh-TW" altLang="en-US" sz="2000" smtClean="0">
                <a:solidFill>
                  <a:srgbClr val="0070C0"/>
                </a:solidFill>
                <a:latin typeface="Arial" charset="0"/>
                <a:cs typeface="Arial" charset="0"/>
              </a:rPr>
              <a:t>                       </a:t>
            </a:r>
            <a:r>
              <a:rPr lang="en-US" altLang="zh-TW" sz="2000" smtClean="0">
                <a:solidFill>
                  <a:srgbClr val="0070C0"/>
                </a:solidFill>
                <a:latin typeface="Arial" charset="0"/>
                <a:cs typeface="Arial" charset="0"/>
              </a:rPr>
              <a:t> </a:t>
            </a:r>
            <a:r>
              <a:rPr lang="en-US" altLang="zh-TW" sz="2000" u="sng" smtClean="0">
                <a:solidFill>
                  <a:srgbClr val="0070C0"/>
                </a:solidFill>
                <a:latin typeface="Arial" charset="0"/>
                <a:cs typeface="Arial" charset="0"/>
              </a:rPr>
              <a:t>jc2642@cornell.edu</a:t>
            </a: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zh-TW" sz="1800" smtClean="0">
              <a:latin typeface="Times New Roman" pitchFamily="18" charset="0"/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zh-TW" sz="1800" smtClean="0">
              <a:latin typeface="Times New Roman" pitchFamily="18" charset="0"/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zh-TW" sz="18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39788"/>
          </a:xfrm>
        </p:spPr>
        <p:txBody>
          <a:bodyPr anchor="ctr"/>
          <a:lstStyle/>
          <a:p>
            <a:pPr eaLnBrk="1" hangingPunct="1"/>
            <a:r>
              <a:rPr lang="en-US" altLang="zh-TW" smtClean="0"/>
              <a:t>2-3 Transportation in Ithaca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64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1800" b="1" smtClean="0"/>
              <a:t>買車</a:t>
            </a:r>
            <a:endParaRPr lang="en-US" altLang="zh-TW" sz="1800" b="1" smtClean="0"/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向車商買有加</a:t>
            </a:r>
            <a:r>
              <a:rPr lang="en-US" altLang="zh-TW" sz="1800" smtClean="0"/>
              <a:t>premium</a:t>
            </a:r>
            <a:r>
              <a:rPr lang="zh-TW" altLang="en-US" sz="1800" smtClean="0"/>
              <a:t>，好處是整理過，有保險期，來源較清楚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向同學買，到</a:t>
            </a:r>
            <a:r>
              <a:rPr lang="en-US" altLang="zh-TW" sz="1800" smtClean="0"/>
              <a:t>International mailing list</a:t>
            </a:r>
            <a:r>
              <a:rPr lang="zh-TW" altLang="en-US" sz="1800" smtClean="0"/>
              <a:t>，秋季班開學與畢業時有很多車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到</a:t>
            </a:r>
            <a:r>
              <a:rPr lang="en-US" altLang="zh-TW" sz="1800" smtClean="0"/>
              <a:t>KBB</a:t>
            </a:r>
            <a:r>
              <a:rPr lang="zh-TW" altLang="en-US" sz="1800" smtClean="0"/>
              <a:t>查行情價，到</a:t>
            </a:r>
            <a:r>
              <a:rPr lang="en-US" altLang="zh-TW" sz="1800" smtClean="0"/>
              <a:t>international mailing list </a:t>
            </a:r>
            <a:r>
              <a:rPr lang="zh-TW" altLang="en-US" sz="1800" smtClean="0"/>
              <a:t>或 </a:t>
            </a:r>
            <a:r>
              <a:rPr lang="en-US" altLang="zh-TW" sz="1800" smtClean="0"/>
              <a:t>Craglist.org</a:t>
            </a:r>
            <a:r>
              <a:rPr lang="zh-TW" altLang="en-US" sz="1800" smtClean="0"/>
              <a:t>找車。到</a:t>
            </a:r>
            <a:r>
              <a:rPr lang="en-US" altLang="zh-TW" sz="1800" smtClean="0"/>
              <a:t>Carfax.com</a:t>
            </a:r>
            <a:r>
              <a:rPr lang="zh-TW" altLang="en-US" sz="1800" smtClean="0"/>
              <a:t>查車籍與維修或肇事紀錄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1800" b="1" smtClean="0"/>
              <a:t>開車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請記得帶護照，台灣中文駕照正本，英文國際駕照正本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成本</a:t>
            </a:r>
            <a:r>
              <a:rPr lang="en-US" altLang="zh-TW" sz="1800" smtClean="0"/>
              <a:t>: </a:t>
            </a:r>
            <a:r>
              <a:rPr lang="zh-TW" altLang="en-US" sz="1800" smtClean="0"/>
              <a:t>買車，保險，停車費，罰單</a:t>
            </a:r>
            <a:r>
              <a:rPr lang="en-US" altLang="zh-TW" sz="1800" smtClean="0"/>
              <a:t>(</a:t>
            </a:r>
            <a:r>
              <a:rPr lang="zh-TW" altLang="en-US" sz="1800" smtClean="0"/>
              <a:t>請不要有僥倖心態</a:t>
            </a:r>
            <a:r>
              <a:rPr lang="en-US" altLang="zh-TW" sz="1800" smtClean="0"/>
              <a:t>)</a:t>
            </a:r>
            <a:r>
              <a:rPr lang="zh-TW" altLang="en-US" sz="1800" smtClean="0"/>
              <a:t>，油錢</a:t>
            </a:r>
            <a:r>
              <a:rPr lang="en-US" altLang="zh-TW" sz="1800" smtClean="0"/>
              <a:t>(</a:t>
            </a:r>
            <a:r>
              <a:rPr lang="zh-TW" altLang="en-US" sz="1800" smtClean="0"/>
              <a:t>目前約</a:t>
            </a:r>
            <a:r>
              <a:rPr lang="en-US" altLang="zh-TW" sz="1800" smtClean="0"/>
              <a:t>$4</a:t>
            </a:r>
            <a:r>
              <a:rPr lang="zh-TW" altLang="en-US" sz="1800" smtClean="0"/>
              <a:t> </a:t>
            </a:r>
            <a:r>
              <a:rPr lang="en-US" altLang="zh-TW" sz="1800" smtClean="0"/>
              <a:t>/gallon)</a:t>
            </a:r>
            <a:endParaRPr lang="zh-TW" altLang="en-US" sz="1800" smtClean="0"/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沒有美國駕照保險費看車種與車齡與你的年齡</a:t>
            </a:r>
            <a:r>
              <a:rPr lang="en-US" altLang="zh-TW" sz="1800" smtClean="0"/>
              <a:t>(25</a:t>
            </a:r>
            <a:r>
              <a:rPr lang="zh-TW" altLang="en-US" sz="1800" smtClean="0"/>
              <a:t>歲是分隔線</a:t>
            </a:r>
            <a:r>
              <a:rPr lang="en-US" altLang="zh-TW" sz="1800" smtClean="0"/>
              <a:t>)</a:t>
            </a:r>
            <a:r>
              <a:rPr lang="zh-TW" altLang="en-US" sz="1800" smtClean="0"/>
              <a:t>，最基本險半年</a:t>
            </a:r>
            <a:r>
              <a:rPr lang="en-US" altLang="zh-TW" sz="1800" smtClean="0"/>
              <a:t>$350-$750</a:t>
            </a:r>
            <a:r>
              <a:rPr lang="zh-TW" altLang="en-US" sz="1800" smtClean="0"/>
              <a:t>左右，有美國駕照約為</a:t>
            </a:r>
            <a:r>
              <a:rPr lang="en-US" altLang="zh-TW" sz="1800" smtClean="0"/>
              <a:t>$250</a:t>
            </a:r>
            <a:r>
              <a:rPr lang="zh-TW" altLang="en-US" sz="1800" smtClean="0"/>
              <a:t>起跳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美國有一定的開車文化，尤其禮讓行人且別在停車場內超車，為了你自己的安全與亞洲人的形象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1800" b="1" smtClean="0"/>
              <a:t>搭便車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800" smtClean="0"/>
              <a:t>如果你常參加</a:t>
            </a:r>
            <a:r>
              <a:rPr lang="en-US" altLang="zh-TW" sz="1800" smtClean="0"/>
              <a:t>CTSA</a:t>
            </a:r>
            <a:r>
              <a:rPr lang="zh-TW" altLang="en-US" sz="1800" smtClean="0"/>
              <a:t>的活動，熱心公益付出且交小小的會費，你會認識很多好朋友，假日時就會接到有車的人去</a:t>
            </a:r>
            <a:r>
              <a:rPr lang="en-US" altLang="zh-TW" sz="1800" smtClean="0"/>
              <a:t>shopping</a:t>
            </a:r>
            <a:r>
              <a:rPr lang="zh-TW" altLang="en-US" sz="1800" smtClean="0"/>
              <a:t>的邀請電話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SCN18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49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 descr="DSCN18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0"/>
            <a:ext cx="26670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DSCN18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0"/>
            <a:ext cx="2971800" cy="138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295400"/>
            <a:ext cx="8229600" cy="1143000"/>
          </a:xfrm>
        </p:spPr>
        <p:txBody>
          <a:bodyPr anchor="ctr"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3  Shopping in Ithaca</a:t>
            </a:r>
          </a:p>
        </p:txBody>
      </p:sp>
      <p:sp>
        <p:nvSpPr>
          <p:cNvPr id="14342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09800"/>
            <a:ext cx="82296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200" b="1" dirty="0" smtClean="0">
                <a:latin typeface="Times New Roman" pitchFamily="18" charset="0"/>
              </a:rPr>
              <a:t>二十四小時超市</a:t>
            </a:r>
            <a:r>
              <a:rPr lang="en-US" altLang="zh-TW" sz="2200" b="1" dirty="0" smtClean="0">
                <a:latin typeface="Times New Roman" pitchFamily="18" charset="0"/>
              </a:rPr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err="1" smtClean="0">
                <a:latin typeface="Times New Roman" pitchFamily="18" charset="0"/>
              </a:rPr>
              <a:t>Wegmans</a:t>
            </a:r>
            <a:r>
              <a:rPr lang="en-US" altLang="zh-TW" sz="2200" dirty="0" smtClean="0">
                <a:latin typeface="Times New Roman" pitchFamily="18" charset="0"/>
              </a:rPr>
              <a:t> (</a:t>
            </a:r>
            <a:r>
              <a:rPr lang="zh-TW" altLang="en-US" sz="2200" dirty="0" smtClean="0">
                <a:latin typeface="Times New Roman" pitchFamily="18" charset="0"/>
              </a:rPr>
              <a:t>南邊</a:t>
            </a:r>
            <a:r>
              <a:rPr lang="zh-TW" altLang="en-US" sz="2200" dirty="0" smtClean="0"/>
              <a:t>，</a:t>
            </a:r>
            <a:r>
              <a:rPr lang="zh-TW" altLang="en-US" sz="2200" dirty="0" smtClean="0">
                <a:latin typeface="Times New Roman" pitchFamily="18" charset="0"/>
              </a:rPr>
              <a:t>需開車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endParaRPr lang="zh-TW" altLang="en-US" sz="2200" dirty="0" smtClean="0">
              <a:latin typeface="Times New Roman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Tops (</a:t>
            </a:r>
            <a:r>
              <a:rPr lang="zh-TW" altLang="en-US" sz="2200" dirty="0" smtClean="0">
                <a:latin typeface="Times New Roman" pitchFamily="18" charset="0"/>
              </a:rPr>
              <a:t>南北邊各一家</a:t>
            </a:r>
            <a:r>
              <a:rPr lang="zh-TW" altLang="en-US" sz="2200" dirty="0" smtClean="0"/>
              <a:t>，需開車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endParaRPr lang="zh-TW" altLang="en-US" sz="2200" dirty="0" smtClean="0">
              <a:latin typeface="Times New Roman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P&amp;C (in</a:t>
            </a:r>
            <a:r>
              <a:rPr lang="zh-TW" altLang="en-US" sz="22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East</a:t>
            </a:r>
            <a:r>
              <a:rPr lang="zh-TW" altLang="en-US" sz="22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Hill</a:t>
            </a:r>
            <a:r>
              <a:rPr lang="zh-TW" altLang="en-US" sz="22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Plaza</a:t>
            </a:r>
            <a:r>
              <a:rPr lang="zh-TW" altLang="en-US" sz="2200" dirty="0" smtClean="0">
                <a:latin typeface="Times New Roman" pitchFamily="18" charset="0"/>
              </a:rPr>
              <a:t>，走路可到達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200" b="1" dirty="0" smtClean="0">
                <a:latin typeface="Times New Roman" pitchFamily="18" charset="0"/>
              </a:rPr>
              <a:t>大型量販店</a:t>
            </a:r>
            <a:r>
              <a:rPr lang="en-US" altLang="zh-TW" sz="2200" b="1" dirty="0" smtClean="0">
                <a:latin typeface="Times New Roman" pitchFamily="18" charset="0"/>
              </a:rPr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err="1" smtClean="0">
                <a:latin typeface="Times New Roman" pitchFamily="18" charset="0"/>
              </a:rPr>
              <a:t>Walmart</a:t>
            </a:r>
            <a:r>
              <a:rPr lang="en-US" altLang="zh-TW" sz="2200" dirty="0" smtClean="0">
                <a:latin typeface="Times New Roman" pitchFamily="18" charset="0"/>
              </a:rPr>
              <a:t> &amp; Target (</a:t>
            </a:r>
            <a:r>
              <a:rPr lang="zh-TW" altLang="en-US" sz="2200" dirty="0" smtClean="0">
                <a:latin typeface="Times New Roman" pitchFamily="18" charset="0"/>
              </a:rPr>
              <a:t>生活必需品和小型家電</a:t>
            </a:r>
            <a:r>
              <a:rPr lang="zh-TW" altLang="en-US" sz="2200" dirty="0" smtClean="0"/>
              <a:t>，南邊</a:t>
            </a:r>
            <a:r>
              <a:rPr lang="en-US" altLang="zh-TW" sz="2200" dirty="0" smtClean="0">
                <a:latin typeface="Times New Roman" pitchFamily="18" charset="0"/>
              </a:rPr>
              <a:t>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Best Buy and Staples</a:t>
            </a:r>
            <a:r>
              <a:rPr lang="zh-TW" altLang="en-US" sz="22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zh-TW" altLang="en-US" sz="2200" dirty="0" smtClean="0">
                <a:latin typeface="Times New Roman" pitchFamily="18" charset="0"/>
              </a:rPr>
              <a:t>電子器材和文具店</a:t>
            </a:r>
            <a:r>
              <a:rPr lang="zh-TW" altLang="en-US" sz="2200" dirty="0" smtClean="0"/>
              <a:t>，北邊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endParaRPr lang="zh-TW" altLang="en-US" sz="2200" dirty="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200" b="1" dirty="0" smtClean="0">
                <a:latin typeface="Times New Roman" pitchFamily="18" charset="0"/>
              </a:rPr>
              <a:t>亞洲超市</a:t>
            </a:r>
            <a:r>
              <a:rPr lang="en-US" altLang="zh-TW" sz="2200" b="1" dirty="0" smtClean="0">
                <a:latin typeface="Times New Roman" pitchFamily="18" charset="0"/>
              </a:rPr>
              <a:t>: </a:t>
            </a:r>
            <a:r>
              <a:rPr lang="zh-TW" altLang="en-US" sz="2200" dirty="0" smtClean="0">
                <a:latin typeface="Times New Roman" pitchFamily="18" charset="0"/>
              </a:rPr>
              <a:t>永利</a:t>
            </a:r>
            <a:r>
              <a:rPr lang="en-US" altLang="zh-TW" sz="2200" dirty="0" err="1" smtClean="0">
                <a:latin typeface="Times New Roman" pitchFamily="18" charset="0"/>
              </a:rPr>
              <a:t>Winli</a:t>
            </a:r>
            <a:r>
              <a:rPr lang="en-US" altLang="zh-TW" sz="2200" dirty="0" smtClean="0">
                <a:latin typeface="Times New Roman" pitchFamily="18" charset="0"/>
              </a:rPr>
              <a:t> (</a:t>
            </a:r>
            <a:r>
              <a:rPr lang="zh-TW" altLang="en-US" sz="2200" dirty="0" smtClean="0">
                <a:latin typeface="Times New Roman" pitchFamily="18" charset="0"/>
              </a:rPr>
              <a:t>南邊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r>
              <a:rPr lang="zh-TW" altLang="en-US" sz="2200" dirty="0" smtClean="0"/>
              <a:t> ，</a:t>
            </a:r>
            <a:r>
              <a:rPr lang="en-US" altLang="zh-TW" sz="2200" dirty="0" smtClean="0">
                <a:latin typeface="Times New Roman" pitchFamily="18" charset="0"/>
              </a:rPr>
              <a:t> Ithaca Tofu (</a:t>
            </a:r>
            <a:r>
              <a:rPr lang="zh-TW" altLang="en-US" sz="2200" dirty="0" smtClean="0">
                <a:latin typeface="Times New Roman" pitchFamily="18" charset="0"/>
              </a:rPr>
              <a:t>北邊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200" b="1" dirty="0" smtClean="0">
                <a:latin typeface="Times New Roman" pitchFamily="18" charset="0"/>
              </a:rPr>
              <a:t>Malls and Outlets: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Pyramid Mall (</a:t>
            </a:r>
            <a:r>
              <a:rPr lang="zh-TW" altLang="en-US" sz="2200" dirty="0" smtClean="0">
                <a:latin typeface="Times New Roman" pitchFamily="18" charset="0"/>
              </a:rPr>
              <a:t>在</a:t>
            </a:r>
            <a:r>
              <a:rPr lang="en-US" altLang="zh-TW" sz="2200" dirty="0" smtClean="0">
                <a:latin typeface="Times New Roman" pitchFamily="18" charset="0"/>
              </a:rPr>
              <a:t>Ithaca</a:t>
            </a:r>
            <a:r>
              <a:rPr lang="zh-TW" altLang="en-US" sz="2200" dirty="0" smtClean="0">
                <a:latin typeface="Times New Roman" pitchFamily="18" charset="0"/>
              </a:rPr>
              <a:t>北邊 可自學校搭公車到達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Carousel Center (</a:t>
            </a:r>
            <a:r>
              <a:rPr lang="zh-TW" altLang="en-US" sz="2200" dirty="0" smtClean="0">
                <a:latin typeface="Times New Roman" pitchFamily="18" charset="0"/>
              </a:rPr>
              <a:t>位在一小時車程的</a:t>
            </a:r>
            <a:r>
              <a:rPr lang="en-US" altLang="zh-TW" sz="2200" dirty="0" smtClean="0">
                <a:latin typeface="Times New Roman" pitchFamily="18" charset="0"/>
              </a:rPr>
              <a:t>Syracuse)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Waterloo Outlet (</a:t>
            </a:r>
            <a:r>
              <a:rPr lang="zh-TW" altLang="en-US" sz="2200" dirty="0" smtClean="0">
                <a:latin typeface="Times New Roman" pitchFamily="18" charset="0"/>
              </a:rPr>
              <a:t>車程一小時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Woodbury Outlet (</a:t>
            </a:r>
            <a:r>
              <a:rPr lang="zh-TW" altLang="en-US" sz="2200" dirty="0" smtClean="0">
                <a:latin typeface="Times New Roman" pitchFamily="18" charset="0"/>
              </a:rPr>
              <a:t>紐約州最大的</a:t>
            </a:r>
            <a:r>
              <a:rPr lang="en-US" altLang="zh-TW" sz="2200" dirty="0" smtClean="0">
                <a:latin typeface="Times New Roman" pitchFamily="18" charset="0"/>
              </a:rPr>
              <a:t>outlet </a:t>
            </a:r>
            <a:r>
              <a:rPr lang="zh-TW" altLang="en-US" sz="2200" dirty="0" smtClean="0">
                <a:latin typeface="Times New Roman" pitchFamily="18" charset="0"/>
              </a:rPr>
              <a:t>車程三個半小時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39788"/>
          </a:xfrm>
        </p:spPr>
        <p:txBody>
          <a:bodyPr anchor="ctr"/>
          <a:lstStyle/>
          <a:p>
            <a:pPr eaLnBrk="1" hangingPunct="1"/>
            <a:r>
              <a:rPr lang="en-US" altLang="zh-TW" smtClean="0"/>
              <a:t>4-1 Arriving</a:t>
            </a:r>
            <a:r>
              <a:rPr lang="zh-TW" altLang="en-US" smtClean="0"/>
              <a:t> </a:t>
            </a:r>
            <a:r>
              <a:rPr lang="en-US" altLang="zh-TW" smtClean="0"/>
              <a:t>in Ithaca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64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000" b="1" smtClean="0"/>
              <a:t>From Syracuse (one hour to Cornell)</a:t>
            </a:r>
            <a:endParaRPr lang="zh-TW" altLang="en-US" sz="2000" b="1" smtClean="0"/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到</a:t>
            </a:r>
            <a:r>
              <a:rPr lang="en-US" altLang="zh-TW" sz="2000" smtClean="0"/>
              <a:t>Syracuse</a:t>
            </a:r>
            <a:r>
              <a:rPr lang="zh-TW" altLang="en-US" sz="2000" smtClean="0"/>
              <a:t>的飛機很多，票價相對</a:t>
            </a:r>
            <a:r>
              <a:rPr lang="en-US" altLang="zh-TW" sz="2000" smtClean="0"/>
              <a:t>Ithaca</a:t>
            </a:r>
            <a:r>
              <a:rPr lang="zh-TW" altLang="en-US" sz="2000" smtClean="0"/>
              <a:t>便宜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公車：公車一天只有一班，在很奇怪的下午時間，約路程一個半小時到</a:t>
            </a:r>
            <a:r>
              <a:rPr lang="en-US" altLang="zh-TW" sz="2000" smtClean="0"/>
              <a:t>Ithaca 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租車：可租</a:t>
            </a:r>
            <a:r>
              <a:rPr lang="en-US" altLang="zh-TW" sz="2000" smtClean="0"/>
              <a:t>Avis/Budget/Hertz one way from Syracuse and return in Ithaca </a:t>
            </a:r>
            <a:r>
              <a:rPr lang="zh-TW" altLang="en-US" sz="2000" smtClean="0"/>
              <a:t>，車價看日期有變動，含基本保險應不超過</a:t>
            </a:r>
            <a:r>
              <a:rPr lang="en-US" altLang="zh-TW" sz="2000" smtClean="0"/>
              <a:t>$100</a:t>
            </a:r>
            <a:r>
              <a:rPr lang="zh-TW" altLang="en-US" sz="2000" smtClean="0"/>
              <a:t>元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計程車：大約</a:t>
            </a:r>
            <a:r>
              <a:rPr lang="en-US" altLang="zh-TW" sz="2000" smtClean="0"/>
              <a:t>100</a:t>
            </a:r>
            <a:r>
              <a:rPr lang="zh-TW" altLang="en-US" sz="2000" smtClean="0"/>
              <a:t>元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共乘車：到</a:t>
            </a:r>
            <a:r>
              <a:rPr lang="en-US" altLang="zh-TW" sz="2000" smtClean="0"/>
              <a:t>International mailing list</a:t>
            </a:r>
            <a:r>
              <a:rPr lang="zh-TW" altLang="en-US" sz="2000" smtClean="0"/>
              <a:t>登 </a:t>
            </a:r>
            <a:r>
              <a:rPr lang="en-US" altLang="zh-TW" sz="2000" smtClean="0"/>
              <a:t>ride needed</a:t>
            </a:r>
            <a:r>
              <a:rPr lang="zh-TW" altLang="en-US" sz="2000" smtClean="0"/>
              <a:t>找人一起回來，但是記得美國國內線取消班次或</a:t>
            </a:r>
            <a:r>
              <a:rPr lang="en-US" altLang="zh-TW" sz="2000" smtClean="0"/>
              <a:t>Delay</a:t>
            </a:r>
            <a:r>
              <a:rPr lang="zh-TW" altLang="en-US" sz="2000" smtClean="0"/>
              <a:t>是很正常的事，要有備案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 b="1" smtClean="0"/>
              <a:t>From Ithaca(15 min to Cornell)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公車： </a:t>
            </a:r>
            <a:r>
              <a:rPr lang="en-US" altLang="zh-TW" sz="2000" smtClean="0"/>
              <a:t>Ithaca </a:t>
            </a:r>
            <a:r>
              <a:rPr lang="zh-TW" altLang="en-US" sz="2000" smtClean="0"/>
              <a:t>公車大約</a:t>
            </a:r>
            <a:r>
              <a:rPr lang="en-US" altLang="zh-TW" sz="2000" smtClean="0"/>
              <a:t>1</a:t>
            </a:r>
            <a:r>
              <a:rPr lang="zh-TW" altLang="en-US" sz="2000" smtClean="0"/>
              <a:t>小時一班早上到下午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計程車：大約</a:t>
            </a:r>
            <a:r>
              <a:rPr lang="en-US" altLang="zh-TW" sz="2000" smtClean="0"/>
              <a:t>16</a:t>
            </a:r>
            <a:r>
              <a:rPr lang="zh-TW" altLang="en-US" sz="2000" smtClean="0"/>
              <a:t>元</a:t>
            </a:r>
            <a:r>
              <a:rPr lang="en-US" altLang="zh-TW" sz="2000" smtClean="0"/>
              <a:t>/person</a:t>
            </a:r>
            <a:r>
              <a:rPr lang="zh-TW" altLang="en-US" sz="2000" smtClean="0"/>
              <a:t>到</a:t>
            </a:r>
            <a:r>
              <a:rPr lang="en-US" altLang="zh-TW" sz="2000" smtClean="0"/>
              <a:t>Cornell </a:t>
            </a:r>
            <a:r>
              <a:rPr lang="zh-TW" altLang="en-US" sz="2000" smtClean="0"/>
              <a:t>，請記得給小費</a:t>
            </a:r>
            <a:endParaRPr lang="en-US" altLang="zh-TW" sz="20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CTSA</a:t>
            </a:r>
            <a:r>
              <a:rPr lang="zh-TW" altLang="en-US" sz="2000" smtClean="0"/>
              <a:t>：服務性質，熱心同學會努力協助但請及早告知</a:t>
            </a:r>
            <a:endParaRPr lang="en-US" altLang="zh-TW" sz="20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000" b="1" smtClean="0"/>
              <a:t>From New York City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/>
              <a:t>機票最便宜但需搭乘五個小時的</a:t>
            </a:r>
            <a:r>
              <a:rPr lang="en-US" altLang="zh-TW" sz="2000" smtClean="0"/>
              <a:t>Shortline Bus</a:t>
            </a:r>
            <a:r>
              <a:rPr lang="zh-TW" altLang="en-US" sz="2000" smtClean="0"/>
              <a:t>到</a:t>
            </a:r>
            <a:r>
              <a:rPr lang="en-US" altLang="zh-TW" sz="2000" smtClean="0"/>
              <a:t>Ithaca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TW" smtClean="0"/>
              <a:t>4-2 Arriving in Ithaca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47800"/>
            <a:ext cx="8001000" cy="4343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9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1900" dirty="0" smtClean="0"/>
              <a:t>I-94 Departure Record </a:t>
            </a:r>
            <a:r>
              <a:rPr lang="zh-TW" altLang="en-US" sz="1900" dirty="0" smtClean="0"/>
              <a:t>聯絡人可填寫</a:t>
            </a:r>
            <a:r>
              <a:rPr lang="en-US" altLang="zh-TW" sz="1900" dirty="0" smtClean="0"/>
              <a:t>: </a:t>
            </a:r>
          </a:p>
          <a:p>
            <a:pPr>
              <a:buFont typeface="Wingdings" pitchFamily="2" charset="2"/>
              <a:buNone/>
            </a:pPr>
            <a:r>
              <a:rPr lang="en-US" altLang="zh-TW" sz="1700" dirty="0" smtClean="0"/>
              <a:t>	Name: </a:t>
            </a:r>
            <a:r>
              <a:rPr lang="en-US" altLang="zh-TW" sz="1800" dirty="0" smtClean="0"/>
              <a:t>Jiun-Ruey Chen </a:t>
            </a:r>
            <a:r>
              <a:rPr lang="zh-TW" altLang="en-US" sz="1800" dirty="0" smtClean="0"/>
              <a:t>（陳君睿）  </a:t>
            </a:r>
          </a:p>
          <a:p>
            <a:pPr>
              <a:buFont typeface="Wingdings" pitchFamily="2" charset="2"/>
              <a:buNone/>
            </a:pPr>
            <a:r>
              <a:rPr lang="en-US" altLang="zh-TW" sz="1800" dirty="0" smtClean="0"/>
              <a:t>	Address: 110 </a:t>
            </a:r>
            <a:r>
              <a:rPr lang="en-US" altLang="zh-TW" sz="1800" dirty="0" err="1" smtClean="0"/>
              <a:t>Summerhill</a:t>
            </a:r>
            <a:r>
              <a:rPr lang="en-US" altLang="zh-TW" sz="1800" dirty="0" smtClean="0"/>
              <a:t> Dr. Apt 7, Ithaca, NY 14850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1900" dirty="0" smtClean="0"/>
              <a:t>銀行開戶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700" dirty="0" smtClean="0"/>
              <a:t>BOA</a:t>
            </a:r>
            <a:r>
              <a:rPr lang="en-US" altLang="zh-TW" sz="1700" dirty="0" smtClean="0"/>
              <a:t>, Tompkins Trust, CFCU, M&amp;T, First Niagara(</a:t>
            </a:r>
            <a:r>
              <a:rPr lang="zh-TW" altLang="en-US" sz="1700" dirty="0" smtClean="0"/>
              <a:t>原</a:t>
            </a:r>
            <a:r>
              <a:rPr lang="en-US" altLang="zh-TW" sz="1700" dirty="0" smtClean="0"/>
              <a:t>HSBC)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700" dirty="0" smtClean="0"/>
              <a:t>應備證件</a:t>
            </a:r>
            <a:r>
              <a:rPr lang="en-US" altLang="zh-TW" sz="1700" dirty="0" smtClean="0"/>
              <a:t>: I-20, Passport, </a:t>
            </a:r>
            <a:r>
              <a:rPr lang="zh-TW" altLang="en-US" sz="1700" dirty="0" smtClean="0"/>
              <a:t>駕照</a:t>
            </a:r>
            <a:r>
              <a:rPr lang="en-US" altLang="zh-TW" sz="1700" dirty="0" smtClean="0"/>
              <a:t>, etc.</a:t>
            </a:r>
            <a:endParaRPr lang="zh-TW" altLang="en-US" sz="1700" dirty="0" smtClean="0"/>
          </a:p>
          <a:p>
            <a:pPr eaLnBrk="1" hangingPunct="1">
              <a:lnSpc>
                <a:spcPct val="80000"/>
              </a:lnSpc>
            </a:pPr>
            <a:r>
              <a:rPr lang="zh-TW" altLang="en-US" sz="1900" dirty="0" smtClean="0"/>
              <a:t>至</a:t>
            </a:r>
            <a:r>
              <a:rPr lang="en-US" altLang="zh-TW" sz="1900" dirty="0" smtClean="0"/>
              <a:t>Caldwell Hall</a:t>
            </a:r>
            <a:r>
              <a:rPr lang="zh-TW" altLang="en-US" sz="1900" dirty="0" smtClean="0"/>
              <a:t>的</a:t>
            </a:r>
            <a:r>
              <a:rPr lang="en-US" altLang="zh-TW" sz="1900" dirty="0" smtClean="0"/>
              <a:t>ISSO</a:t>
            </a:r>
            <a:r>
              <a:rPr lang="zh-TW" altLang="en-US" sz="1900" dirty="0" smtClean="0"/>
              <a:t>報到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1900" dirty="0" smtClean="0"/>
              <a:t>向系所辦公室報到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1900" dirty="0" smtClean="0"/>
              <a:t>申請社會安全碼</a:t>
            </a:r>
            <a:r>
              <a:rPr lang="en-US" altLang="zh-TW" sz="1900" dirty="0" smtClean="0"/>
              <a:t>SSN (Social Security Number):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700" dirty="0" smtClean="0"/>
              <a:t>需有工作證明才可申請 </a:t>
            </a:r>
            <a:r>
              <a:rPr lang="en-US" altLang="zh-TW" sz="1700" dirty="0" smtClean="0"/>
              <a:t>(</a:t>
            </a:r>
            <a:r>
              <a:rPr lang="en-US" altLang="zh-TW" sz="1800" dirty="0" smtClean="0"/>
              <a:t>PhD, Post Doc.)</a:t>
            </a:r>
            <a:endParaRPr lang="en-US" altLang="zh-TW" sz="1700" dirty="0" smtClean="0"/>
          </a:p>
          <a:p>
            <a:pPr eaLnBrk="1" hangingPunct="1">
              <a:lnSpc>
                <a:spcPct val="80000"/>
              </a:lnSpc>
            </a:pPr>
            <a:r>
              <a:rPr lang="zh-TW" altLang="en-US" sz="1900" dirty="0" smtClean="0"/>
              <a:t>手機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700" dirty="0" smtClean="0"/>
              <a:t>Verizon </a:t>
            </a:r>
            <a:r>
              <a:rPr lang="zh-TW" altLang="en-US" sz="1700" dirty="0" smtClean="0"/>
              <a:t>和</a:t>
            </a:r>
            <a:r>
              <a:rPr lang="en-US" altLang="zh-TW" sz="1700" dirty="0" smtClean="0"/>
              <a:t>AT&amp;T</a:t>
            </a:r>
            <a:r>
              <a:rPr lang="zh-TW" altLang="en-US" sz="1700" dirty="0" smtClean="0"/>
              <a:t>收訊最好，月租費約</a:t>
            </a:r>
            <a:r>
              <a:rPr lang="en-US" altLang="zh-TW" sz="1700" dirty="0" smtClean="0"/>
              <a:t>$50-80(</a:t>
            </a:r>
            <a:r>
              <a:rPr lang="zh-TW" altLang="en-US" sz="1700" dirty="0" smtClean="0"/>
              <a:t>含通話</a:t>
            </a:r>
            <a:r>
              <a:rPr lang="en-US" altLang="zh-TW" sz="1700" dirty="0" smtClean="0"/>
              <a:t>/</a:t>
            </a:r>
            <a:r>
              <a:rPr lang="zh-TW" altLang="en-US" sz="1700" dirty="0" smtClean="0"/>
              <a:t>網路</a:t>
            </a:r>
            <a:r>
              <a:rPr lang="en-US" altLang="zh-TW" sz="1700" dirty="0" smtClean="0"/>
              <a:t>/</a:t>
            </a:r>
            <a:r>
              <a:rPr lang="zh-TW" altLang="en-US" sz="1700" dirty="0" smtClean="0"/>
              <a:t>簡訊</a:t>
            </a:r>
            <a:r>
              <a:rPr lang="en-US" altLang="zh-TW" sz="1700" dirty="0" smtClean="0"/>
              <a:t>)</a:t>
            </a:r>
            <a:endParaRPr lang="zh-TW" altLang="en-US" sz="1700" dirty="0" smtClean="0"/>
          </a:p>
          <a:p>
            <a:pPr lvl="1" eaLnBrk="1" hangingPunct="1">
              <a:lnSpc>
                <a:spcPct val="80000"/>
              </a:lnSpc>
            </a:pPr>
            <a:r>
              <a:rPr lang="zh-TW" altLang="en-US" sz="1700" dirty="0" smtClean="0"/>
              <a:t>無</a:t>
            </a:r>
            <a:r>
              <a:rPr lang="en-US" altLang="zh-TW" sz="1700" dirty="0" smtClean="0"/>
              <a:t>SSN</a:t>
            </a:r>
            <a:r>
              <a:rPr lang="zh-TW" altLang="en-US" sz="1700" dirty="0" smtClean="0"/>
              <a:t>需繳交保證金</a:t>
            </a:r>
            <a:r>
              <a:rPr lang="en-US" altLang="zh-TW" sz="1700" dirty="0" smtClean="0"/>
              <a:t>$500, </a:t>
            </a:r>
            <a:r>
              <a:rPr lang="zh-TW" altLang="en-US" sz="1700" dirty="0" smtClean="0"/>
              <a:t>一年後退回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1700" dirty="0" smtClean="0"/>
              <a:t>計費方式和台灣不同 </a:t>
            </a:r>
            <a:r>
              <a:rPr lang="en-US" altLang="zh-TW" sz="1700" dirty="0" smtClean="0"/>
              <a:t>ex: </a:t>
            </a:r>
            <a:r>
              <a:rPr lang="zh-TW" altLang="en-US" sz="1700" dirty="0" smtClean="0"/>
              <a:t>每月繳交固定費率</a:t>
            </a:r>
            <a:r>
              <a:rPr lang="en-US" altLang="zh-TW" sz="1700" dirty="0" smtClean="0"/>
              <a:t>, </a:t>
            </a:r>
            <a:r>
              <a:rPr lang="zh-TW" altLang="en-US" sz="1700" dirty="0" smtClean="0"/>
              <a:t>日間時段可通話</a:t>
            </a:r>
            <a:r>
              <a:rPr lang="en-US" altLang="zh-TW" sz="1700" dirty="0" smtClean="0"/>
              <a:t>450</a:t>
            </a:r>
            <a:r>
              <a:rPr lang="zh-TW" altLang="en-US" sz="1700" dirty="0" smtClean="0"/>
              <a:t>分鐘</a:t>
            </a:r>
            <a:r>
              <a:rPr lang="en-US" altLang="zh-TW" sz="1700" dirty="0" smtClean="0"/>
              <a:t>, </a:t>
            </a:r>
            <a:r>
              <a:rPr lang="zh-TW" altLang="en-US" sz="1700" dirty="0" smtClean="0"/>
              <a:t>夜間時段</a:t>
            </a:r>
            <a:r>
              <a:rPr lang="en-US" altLang="zh-TW" sz="1700" dirty="0" smtClean="0"/>
              <a:t>1000</a:t>
            </a:r>
            <a:r>
              <a:rPr lang="zh-TW" altLang="en-US" sz="1700" dirty="0" smtClean="0"/>
              <a:t>分鐘</a:t>
            </a:r>
          </a:p>
          <a:p>
            <a:pPr lvl="1" eaLnBrk="1" hangingPunct="1">
              <a:lnSpc>
                <a:spcPct val="80000"/>
              </a:lnSpc>
            </a:pPr>
            <a:endParaRPr lang="zh-TW" altLang="en-US" sz="17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TW" smtClean="0"/>
              <a:t>5-1 Activities in Ithaca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mtClean="0"/>
              <a:t>Orientation</a:t>
            </a: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Enjoy!</a:t>
            </a:r>
            <a:endParaRPr lang="zh-TW" altLang="zh-TW" smtClean="0"/>
          </a:p>
        </p:txBody>
      </p:sp>
      <p:sp>
        <p:nvSpPr>
          <p:cNvPr id="17412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TW" smtClean="0"/>
              <a:t>Pre-winter</a:t>
            </a: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Study</a:t>
            </a:r>
            <a:endParaRPr lang="zh-TW" altLang="zh-TW" smtClean="0"/>
          </a:p>
        </p:txBody>
      </p:sp>
      <p:sp>
        <p:nvSpPr>
          <p:cNvPr id="17413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r>
              <a:rPr lang="en-US" altLang="zh-TW" smtClean="0"/>
              <a:t>Winter</a:t>
            </a: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Study</a:t>
            </a:r>
            <a:endParaRPr lang="zh-TW" altLang="zh-TW" smtClean="0"/>
          </a:p>
        </p:txBody>
      </p:sp>
      <p:sp>
        <p:nvSpPr>
          <p:cNvPr id="17414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smtClean="0"/>
              <a:t>Post-winter</a:t>
            </a: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Study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17413" grpId="0" build="p"/>
      <p:bldP spid="174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01000" cy="1216025"/>
          </a:xfrm>
        </p:spPr>
        <p:txBody>
          <a:bodyPr/>
          <a:lstStyle/>
          <a:p>
            <a:r>
              <a:rPr lang="en-US" altLang="zh-TW" smtClean="0"/>
              <a:t>Big events</a:t>
            </a:r>
          </a:p>
        </p:txBody>
      </p:sp>
      <p:pic>
        <p:nvPicPr>
          <p:cNvPr id="22531" name="Picture 7" descr="http://www.rso.cornell.edu/HSC/images/photos/Holi/holi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886200"/>
            <a:ext cx="2819400" cy="211455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</p:spPr>
      </p:pic>
      <p:pic>
        <p:nvPicPr>
          <p:cNvPr id="2253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038" y="1752600"/>
            <a:ext cx="3916362" cy="2590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22533" name="Picture 5" descr="Show me the foo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685800"/>
            <a:ext cx="3124200" cy="20732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22534" name="Picture 9" descr="http://www.thecampussocialite.com/wp-content/uploads/slope-da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2743200"/>
            <a:ext cx="4419600" cy="36830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2535" name="TextBox 8"/>
          <p:cNvSpPr txBox="1">
            <a:spLocks noChangeArrowheads="1"/>
          </p:cNvSpPr>
          <p:nvPr/>
        </p:nvSpPr>
        <p:spPr bwMode="auto">
          <a:xfrm>
            <a:off x="381000" y="6172200"/>
            <a:ext cx="3889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Visit: </a:t>
            </a:r>
            <a:r>
              <a:rPr lang="en-US" altLang="zh-TW">
                <a:hlinkClick r:id="rId6"/>
              </a:rPr>
              <a:t>http://events.cornell.edu/</a:t>
            </a:r>
            <a:endParaRPr lang="en-US" altLang="zh-TW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764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文字方塊 2"/>
          <p:cNvSpPr txBox="1">
            <a:spLocks noChangeArrowheads="1"/>
          </p:cNvSpPr>
          <p:nvPr/>
        </p:nvSpPr>
        <p:spPr bwMode="auto">
          <a:xfrm>
            <a:off x="2362200" y="381000"/>
            <a:ext cx="5029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3600"/>
              <a:t>Fun</a:t>
            </a:r>
            <a:endParaRPr lang="zh-TW" altLang="en-US" sz="360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206750"/>
            <a:ext cx="6096000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7138" y="0"/>
            <a:ext cx="4106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60600"/>
            <a:ext cx="6105525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圖片 9" descr="P1040606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1447800"/>
            <a:ext cx="4800600" cy="320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533400"/>
            <a:ext cx="7239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39788"/>
          </a:xfrm>
        </p:spPr>
        <p:txBody>
          <a:bodyPr anchor="ctr"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5-2 Reminders</a:t>
            </a:r>
            <a:endParaRPr lang="zh-TW" altLang="en-US" smtClean="0">
              <a:latin typeface="Times New Roman" pitchFamily="18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81200"/>
            <a:ext cx="8229600" cy="3768725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latin typeface="Times New Roman" pitchFamily="18" charset="0"/>
              </a:rPr>
              <a:t>Check </a:t>
            </a:r>
            <a:r>
              <a:rPr lang="en-US" altLang="zh-TW" sz="2400" smtClean="0">
                <a:latin typeface="Times New Roman" pitchFamily="18" charset="0"/>
                <a:hlinkClick r:id="rId2"/>
              </a:rPr>
              <a:t>www.cornelltsa.org</a:t>
            </a:r>
            <a:r>
              <a:rPr lang="en-US" altLang="zh-TW" sz="2400" smtClean="0">
                <a:latin typeface="Times New Roman" pitchFamily="18" charset="0"/>
              </a:rPr>
              <a:t> regularly for announcements</a:t>
            </a:r>
          </a:p>
          <a:p>
            <a:pPr eaLnBrk="1" hangingPunct="1"/>
            <a:r>
              <a:rPr lang="en-US" altLang="zh-TW" sz="2400" smtClean="0">
                <a:latin typeface="Times New Roman" pitchFamily="18" charset="0"/>
              </a:rPr>
              <a:t>Sign-up for CTSA</a:t>
            </a:r>
            <a:r>
              <a:rPr lang="zh-TW" altLang="en-US" sz="2400" smtClean="0">
                <a:latin typeface="Times New Roman" pitchFamily="18" charset="0"/>
              </a:rPr>
              <a:t> </a:t>
            </a:r>
            <a:r>
              <a:rPr lang="en-US" altLang="zh-TW" sz="2400" smtClean="0">
                <a:latin typeface="Times New Roman" pitchFamily="18" charset="0"/>
              </a:rPr>
              <a:t>list-service</a:t>
            </a:r>
            <a:r>
              <a:rPr lang="zh-TW" altLang="en-US" sz="2400" smtClean="0">
                <a:latin typeface="Times New Roman" pitchFamily="18" charset="0"/>
              </a:rPr>
              <a:t> </a:t>
            </a:r>
            <a:r>
              <a:rPr lang="en-US" altLang="zh-TW" sz="2400" smtClean="0">
                <a:latin typeface="Times New Roman" pitchFamily="18" charset="0"/>
              </a:rPr>
              <a:t>and FB: CTSA </a:t>
            </a:r>
            <a:r>
              <a:rPr lang="en-US" altLang="zh-TW" sz="2400" smtClean="0">
                <a:latin typeface="Times New Roman" pitchFamily="18" charset="0"/>
                <a:cs typeface="Times New Roman" pitchFamily="18" charset="0"/>
                <a:hlinkClick r:id="rId3"/>
              </a:rPr>
              <a:t>http://www.cornelltsa.org/mailing_list.htm</a:t>
            </a:r>
            <a:endParaRPr lang="en-US" altLang="zh-TW" sz="2400" smtClean="0">
              <a:hlinkClick r:id="rId4"/>
            </a:endParaRPr>
          </a:p>
          <a:p>
            <a:pPr eaLnBrk="1" hangingPunct="1"/>
            <a:r>
              <a:rPr lang="en-US" altLang="zh-TW" sz="2400" smtClean="0">
                <a:hlinkClick r:id="rId4"/>
              </a:rPr>
              <a:t>http://ppt.cc/Uv1m</a:t>
            </a:r>
            <a:r>
              <a:rPr lang="en-US" altLang="zh-TW" sz="2400" smtClean="0"/>
              <a:t> for flight pick-ups</a:t>
            </a:r>
            <a:endParaRPr lang="en-US" altLang="zh-TW" sz="2400" smtClean="0">
              <a:latin typeface="Times New Roman" pitchFamily="18" charset="0"/>
            </a:endParaRPr>
          </a:p>
          <a:p>
            <a:pPr eaLnBrk="1" hangingPunct="1"/>
            <a:r>
              <a:rPr kumimoji="0" lang="en-US" altLang="zh-TW" sz="2400" smtClean="0">
                <a:latin typeface="Times New Roman" pitchFamily="18" charset="0"/>
              </a:rPr>
              <a:t>Campus Map </a:t>
            </a:r>
            <a:r>
              <a:rPr lang="en-US" altLang="zh-TW" sz="2400" u="sng" smtClean="0">
                <a:solidFill>
                  <a:srgbClr val="0070C0"/>
                </a:solidFill>
                <a:latin typeface="Times New Roman" pitchFamily="18" charset="0"/>
              </a:rPr>
              <a:t>www.cornell.edu/img/maps/large_search.pdf</a:t>
            </a:r>
          </a:p>
          <a:p>
            <a:pPr eaLnBrk="1" hangingPunct="1"/>
            <a:endParaRPr lang="en-US" altLang="zh-TW" sz="200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en-US" altLang="zh-TW" smtClean="0"/>
              <a:t>Q&amp;A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304800" y="18288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TW" sz="1900"/>
              <a:t>TB screening:</a:t>
            </a:r>
            <a:r>
              <a:rPr lang="zh-TW" altLang="en-US" sz="2000"/>
              <a:t>先向</a:t>
            </a:r>
            <a:r>
              <a:rPr lang="en-US" altLang="zh-TW" sz="2000"/>
              <a:t>Ganette</a:t>
            </a:r>
            <a:r>
              <a:rPr lang="zh-TW" altLang="en-US" sz="2000"/>
              <a:t>預約時間</a:t>
            </a:r>
            <a:r>
              <a:rPr lang="en-US" altLang="zh-TW" sz="2000"/>
              <a:t>,</a:t>
            </a:r>
            <a:r>
              <a:rPr lang="zh-TW" altLang="en-US" sz="2000"/>
              <a:t>於預約時間施打</a:t>
            </a:r>
            <a:r>
              <a:rPr lang="en-US" altLang="zh-TW" sz="2000"/>
              <a:t>.</a:t>
            </a:r>
            <a:r>
              <a:rPr lang="zh-TW" altLang="en-US" sz="2000"/>
              <a:t>以預約時間為準</a:t>
            </a:r>
            <a:r>
              <a:rPr lang="en-US" altLang="zh-TW" sz="2000"/>
              <a:t>,</a:t>
            </a:r>
            <a:r>
              <a:rPr lang="zh-TW" altLang="en-US" sz="2000"/>
              <a:t>開學後才打也沒關係</a:t>
            </a:r>
            <a:endParaRPr lang="zh-TW" altLang="en-US" sz="1900"/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TW" sz="2000"/>
              <a:t>ISSO</a:t>
            </a:r>
            <a:r>
              <a:rPr lang="zh-TW" altLang="en-US" sz="2000"/>
              <a:t>報到</a:t>
            </a:r>
            <a:r>
              <a:rPr lang="en-US" altLang="zh-TW" sz="2000"/>
              <a:t>: Caldwell Hall</a:t>
            </a:r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TW" sz="2000"/>
              <a:t>CTSA</a:t>
            </a:r>
            <a:r>
              <a:rPr lang="zh-TW" altLang="en-US" sz="2000"/>
              <a:t>平常聚會或活動</a:t>
            </a:r>
            <a:endParaRPr lang="en-US" altLang="zh-TW" sz="2000"/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TW" altLang="en-US" sz="2000"/>
              <a:t>我已經申請了學校宿舍，但飛機到達 </a:t>
            </a:r>
            <a:r>
              <a:rPr lang="en-US" altLang="zh-TW" sz="2000"/>
              <a:t>Ithaca</a:t>
            </a:r>
            <a:r>
              <a:rPr lang="zh-TW" altLang="en-US" sz="2000"/>
              <a:t>已經是下午</a:t>
            </a:r>
            <a:r>
              <a:rPr lang="en-US" altLang="zh-TW" sz="2000"/>
              <a:t>4:50(</a:t>
            </a:r>
            <a:r>
              <a:rPr lang="zh-TW" altLang="en-US" sz="2000"/>
              <a:t>星期一</a:t>
            </a:r>
            <a:r>
              <a:rPr lang="en-US" altLang="zh-TW" sz="2000"/>
              <a:t>)</a:t>
            </a:r>
            <a:r>
              <a:rPr lang="zh-TW" altLang="en-US" sz="2000"/>
              <a:t>，不知道這樣是不是就無法當天入住宿舍了</a:t>
            </a:r>
            <a:r>
              <a:rPr lang="en-US" altLang="zh-TW" sz="2000"/>
              <a:t>? </a:t>
            </a:r>
            <a:r>
              <a:rPr lang="zh-TW" altLang="en-US" sz="2000"/>
              <a:t>可能要另覓住處，隔天才能入住呢</a:t>
            </a:r>
            <a:r>
              <a:rPr lang="en-US" altLang="zh-TW" sz="2000"/>
              <a:t>? </a:t>
            </a:r>
            <a:r>
              <a:rPr lang="zh-TW" altLang="en-US" sz="2000"/>
              <a:t>謝謝</a:t>
            </a:r>
            <a:r>
              <a:rPr lang="en-US" altLang="zh-TW" sz="2000"/>
              <a:t>~</a:t>
            </a:r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TW" altLang="en-US" sz="2000"/>
              <a:t>想知道打包時有沒有什麼學長姐推薦必帶的東西</a:t>
            </a:r>
            <a:r>
              <a:rPr lang="en-US" altLang="zh-TW" sz="2000"/>
              <a:t>,thanks:)</a:t>
            </a:r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TW" altLang="en-US" sz="2000"/>
              <a:t>希望學長解能夠多多分享推薦的課程跟指導教授相關的資訊</a:t>
            </a:r>
            <a:endParaRPr lang="en-US" altLang="zh-TW" sz="2000"/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TW" altLang="en-US" sz="2000"/>
              <a:t>獎學金</a:t>
            </a:r>
            <a:r>
              <a:rPr lang="en-US" altLang="zh-TW" sz="2000"/>
              <a:t>/</a:t>
            </a:r>
            <a:r>
              <a:rPr lang="zh-TW" altLang="en-US" sz="2000"/>
              <a:t>貸款，若學校沒給，是否有其他管道申請</a:t>
            </a:r>
            <a:endParaRPr lang="en-US" altLang="zh-TW" sz="2000"/>
          </a:p>
          <a:p>
            <a:pPr marL="469900" indent="-469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altLang="zh-TW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Thank you! 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838200" y="1828800"/>
            <a:ext cx="7543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4400"/>
              <a:t>And….. </a:t>
            </a:r>
          </a:p>
          <a:p>
            <a:endParaRPr lang="en-US" altLang="zh-TW" sz="4400"/>
          </a:p>
          <a:p>
            <a:endParaRPr lang="en-US" altLang="zh-TW" sz="4400"/>
          </a:p>
          <a:p>
            <a:r>
              <a:rPr lang="en-US" altLang="zh-TW" sz="4400"/>
              <a:t>WELCOME TO CORNELL!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字方塊 1"/>
          <p:cNvSpPr txBox="1">
            <a:spLocks noChangeArrowheads="1"/>
          </p:cNvSpPr>
          <p:nvPr/>
        </p:nvSpPr>
        <p:spPr bwMode="auto">
          <a:xfrm>
            <a:off x="685800" y="457200"/>
            <a:ext cx="792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3600"/>
              <a:t>Schedule</a:t>
            </a:r>
            <a:endParaRPr lang="zh-TW" altLang="en-US" sz="3600"/>
          </a:p>
        </p:txBody>
      </p:sp>
      <p:pic>
        <p:nvPicPr>
          <p:cNvPr id="5123" name="圖片 1" descr="cornell_imag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600200"/>
            <a:ext cx="3276600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文字方塊 3"/>
          <p:cNvSpPr txBox="1">
            <a:spLocks noChangeArrowheads="1"/>
          </p:cNvSpPr>
          <p:nvPr/>
        </p:nvSpPr>
        <p:spPr bwMode="auto">
          <a:xfrm>
            <a:off x="381000" y="1905000"/>
            <a:ext cx="5029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2:00 - 3:00 </a:t>
            </a:r>
          </a:p>
          <a:p>
            <a:r>
              <a:rPr lang="en-US" altLang="zh-TW" sz="2400"/>
              <a:t>Cornell U &amp; Ithaca</a:t>
            </a:r>
            <a:r>
              <a:rPr lang="zh-TW" altLang="en-US" sz="2400"/>
              <a:t>生活介紹 </a:t>
            </a:r>
            <a:r>
              <a:rPr lang="en-US" altLang="zh-TW" sz="2400"/>
              <a:t>+ </a:t>
            </a:r>
          </a:p>
          <a:p>
            <a:r>
              <a:rPr lang="zh-TW" altLang="en-US" sz="2400"/>
              <a:t>學長姐經驗談 </a:t>
            </a:r>
            <a:br>
              <a:rPr lang="zh-TW" altLang="en-US" sz="2400"/>
            </a:br>
            <a:endParaRPr lang="en-US" altLang="zh-TW" sz="2400"/>
          </a:p>
          <a:p>
            <a:r>
              <a:rPr lang="en-US" altLang="zh-TW" sz="2400"/>
              <a:t>3:00 - 3:15 </a:t>
            </a:r>
          </a:p>
          <a:p>
            <a:r>
              <a:rPr lang="en-US" altLang="zh-TW" sz="2400"/>
              <a:t>TSMC short talk </a:t>
            </a:r>
          </a:p>
          <a:p>
            <a:r>
              <a:rPr lang="en-US" altLang="zh-TW" sz="2400"/>
              <a:t>Speaker: Andrew Chiang</a:t>
            </a:r>
            <a:br>
              <a:rPr lang="en-US" altLang="zh-TW" sz="2400"/>
            </a:br>
            <a:endParaRPr lang="en-US" altLang="zh-TW" sz="2400"/>
          </a:p>
          <a:p>
            <a:r>
              <a:rPr lang="en-US" altLang="zh-TW" sz="2400"/>
              <a:t>3:15 - 4:00 </a:t>
            </a:r>
          </a:p>
          <a:p>
            <a:r>
              <a:rPr lang="en-US" altLang="zh-TW" sz="2400"/>
              <a:t>Q&amp;A + </a:t>
            </a:r>
            <a:r>
              <a:rPr lang="zh-TW" altLang="en-US" sz="2400"/>
              <a:t>找室友時間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001000" cy="1216025"/>
          </a:xfrm>
        </p:spPr>
        <p:txBody>
          <a:bodyPr/>
          <a:lstStyle/>
          <a:p>
            <a:r>
              <a:rPr lang="en-US" altLang="zh-TW" smtClean="0"/>
              <a:t>Dinning </a:t>
            </a:r>
          </a:p>
        </p:txBody>
      </p:sp>
      <p:sp>
        <p:nvSpPr>
          <p:cNvPr id="21507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52400" y="1905000"/>
            <a:ext cx="4648200" cy="4038600"/>
          </a:xfrm>
        </p:spPr>
        <p:txBody>
          <a:bodyPr/>
          <a:lstStyle/>
          <a:p>
            <a:r>
              <a:rPr lang="en-US" altLang="zh-TW" sz="2000" smtClean="0"/>
              <a:t>North Campus: </a:t>
            </a:r>
          </a:p>
          <a:p>
            <a:pPr lvl="1"/>
            <a:r>
              <a:rPr lang="en-US" altLang="zh-TW" sz="1800" smtClean="0"/>
              <a:t>Appel Commons</a:t>
            </a:r>
          </a:p>
          <a:p>
            <a:pPr lvl="1"/>
            <a:r>
              <a:rPr lang="en-US" altLang="zh-TW" sz="1800" smtClean="0"/>
              <a:t>RPCC</a:t>
            </a:r>
          </a:p>
          <a:p>
            <a:pPr lvl="1"/>
            <a:r>
              <a:rPr lang="en-US" altLang="zh-TW" sz="1800" smtClean="0"/>
              <a:t>Risley </a:t>
            </a:r>
          </a:p>
          <a:p>
            <a:r>
              <a:rPr lang="en-US" altLang="zh-TW" sz="2000" smtClean="0"/>
              <a:t>Central Campus:</a:t>
            </a:r>
          </a:p>
          <a:p>
            <a:pPr lvl="1"/>
            <a:r>
              <a:rPr lang="en-US" altLang="zh-TW" sz="1800" smtClean="0"/>
              <a:t>Okenshields</a:t>
            </a:r>
          </a:p>
          <a:p>
            <a:r>
              <a:rPr lang="en-US" altLang="zh-TW" sz="2000" smtClean="0"/>
              <a:t>West Campus (within Dorm): </a:t>
            </a:r>
          </a:p>
          <a:p>
            <a:pPr lvl="1"/>
            <a:r>
              <a:rPr lang="en-US" altLang="zh-TW" sz="1800" smtClean="0"/>
              <a:t>Flora Rose House</a:t>
            </a:r>
          </a:p>
          <a:p>
            <a:pPr lvl="1"/>
            <a:r>
              <a:rPr lang="en-US" altLang="zh-TW" sz="1800" smtClean="0"/>
              <a:t>Becker House </a:t>
            </a:r>
          </a:p>
          <a:p>
            <a:pPr lvl="1"/>
            <a:r>
              <a:rPr lang="en-US" altLang="zh-TW" sz="1800" smtClean="0"/>
              <a:t>Alice Cook House</a:t>
            </a:r>
          </a:p>
          <a:p>
            <a:pPr lvl="1"/>
            <a:r>
              <a:rPr lang="en-US" altLang="zh-TW" sz="1800" smtClean="0"/>
              <a:t>Keeton House</a:t>
            </a:r>
          </a:p>
          <a:p>
            <a:pPr lvl="1"/>
            <a:r>
              <a:rPr lang="en-US" altLang="zh-TW" sz="1800" smtClean="0"/>
              <a:t>Hans Bethe House</a:t>
            </a:r>
          </a:p>
        </p:txBody>
      </p:sp>
      <p:sp>
        <p:nvSpPr>
          <p:cNvPr id="4" name="Vertical Text Placeholder 2"/>
          <p:cNvSpPr txBox="1">
            <a:spLocks/>
          </p:cNvSpPr>
          <p:nvPr/>
        </p:nvSpPr>
        <p:spPr bwMode="auto">
          <a:xfrm rot="16200000">
            <a:off x="5372100" y="3009900"/>
            <a:ext cx="1828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 marL="469900" indent="-469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/>
            </a:pPr>
            <a:r>
              <a:rPr lang="en-US" sz="2000" kern="0" dirty="0">
                <a:latin typeface="+mn-lt"/>
                <a:cs typeface="新細明體" charset="0"/>
              </a:rPr>
              <a:t>Cafe</a:t>
            </a:r>
          </a:p>
          <a:p>
            <a:pPr marL="927100" lvl="1" indent="-469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/>
            </a:pPr>
            <a:r>
              <a:rPr lang="en-US" kern="0" dirty="0">
                <a:latin typeface="+mn-lt"/>
                <a:cs typeface="Arial" charset="0"/>
              </a:rPr>
              <a:t>Through out campus</a:t>
            </a:r>
          </a:p>
          <a:p>
            <a:pPr marL="927100" lvl="1" indent="-469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/>
            </a:pPr>
            <a:r>
              <a:rPr lang="en-US" kern="0" dirty="0">
                <a:latin typeface="+mn-lt"/>
                <a:cs typeface="Arial" charset="0"/>
              </a:rPr>
              <a:t>Too many to name…</a:t>
            </a:r>
          </a:p>
          <a:p>
            <a:pPr marL="927100" lvl="1" indent="-469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/>
            </a:pPr>
            <a:r>
              <a:rPr lang="en-US" kern="0" dirty="0">
                <a:latin typeface="+mn-lt"/>
                <a:cs typeface="Arial" charset="0"/>
              </a:rPr>
              <a:t>At least one on each quad and campus area </a:t>
            </a:r>
            <a:r>
              <a:rPr lang="en-US" dirty="0">
                <a:cs typeface="Arial" charset="0"/>
              </a:rPr>
              <a:t>   </a:t>
            </a:r>
            <a:endParaRPr lang="en-US" kern="0" dirty="0">
              <a:latin typeface="+mn-lt"/>
              <a:cs typeface="Arial" charset="0"/>
            </a:endParaRP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571625"/>
            <a:ext cx="37211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6248400"/>
            <a:ext cx="6350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cs typeface="Arial" charset="0"/>
              </a:rPr>
              <a:t>Visit: </a:t>
            </a:r>
            <a:r>
              <a:rPr lang="en-US" dirty="0">
                <a:cs typeface="Arial" charset="0"/>
                <a:hlinkClick r:id="rId4"/>
              </a:rPr>
              <a:t>http://www.campuslife.cornell.edu/campuslife/</a:t>
            </a:r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字方塊 1"/>
          <p:cNvSpPr txBox="1">
            <a:spLocks noChangeArrowheads="1"/>
          </p:cNvSpPr>
          <p:nvPr/>
        </p:nvSpPr>
        <p:spPr bwMode="auto">
          <a:xfrm>
            <a:off x="762000" y="1981200"/>
            <a:ext cx="7620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800">
                <a:hlinkClick r:id="rId2"/>
              </a:rPr>
              <a:t>http://vimeo.com/23897683</a:t>
            </a:r>
            <a:endParaRPr lang="zh-TW" altLang="en-US" sz="2800"/>
          </a:p>
        </p:txBody>
      </p:sp>
      <p:sp>
        <p:nvSpPr>
          <p:cNvPr id="6147" name="文字方塊 2"/>
          <p:cNvSpPr txBox="1">
            <a:spLocks noChangeArrowheads="1"/>
          </p:cNvSpPr>
          <p:nvPr/>
        </p:nvSpPr>
        <p:spPr bwMode="auto">
          <a:xfrm>
            <a:off x="2209800" y="381000"/>
            <a:ext cx="5181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3600"/>
              <a:t>This is..</a:t>
            </a:r>
          </a:p>
          <a:p>
            <a:pPr algn="ctr"/>
            <a:r>
              <a:rPr lang="en-US" altLang="zh-TW" sz="3600"/>
              <a:t>CORNELL</a:t>
            </a:r>
            <a:endParaRPr lang="zh-TW" altLang="en-US" sz="3600"/>
          </a:p>
        </p:txBody>
      </p:sp>
      <p:pic>
        <p:nvPicPr>
          <p:cNvPr id="6148" name="Picture 2" descr="https://encrypted-tbn1.google.com/images?q=tbn:ANd9GcSFgd5NoT7FezD6u1NDOjldDVdHLgwmu86zF3cVyoTtmFk49VHmy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505200"/>
            <a:ext cx="20859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字方塊 1"/>
          <p:cNvSpPr txBox="1">
            <a:spLocks noChangeArrowheads="1"/>
          </p:cNvSpPr>
          <p:nvPr/>
        </p:nvSpPr>
        <p:spPr bwMode="auto">
          <a:xfrm>
            <a:off x="1752600" y="685800"/>
            <a:ext cx="5029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3600"/>
              <a:t>Outline</a:t>
            </a:r>
            <a:endParaRPr lang="zh-TW" altLang="en-US" sz="3600"/>
          </a:p>
        </p:txBody>
      </p:sp>
      <p:sp>
        <p:nvSpPr>
          <p:cNvPr id="7171" name="文字方塊 2"/>
          <p:cNvSpPr txBox="1">
            <a:spLocks noChangeArrowheads="1"/>
          </p:cNvSpPr>
          <p:nvPr/>
        </p:nvSpPr>
        <p:spPr bwMode="auto">
          <a:xfrm>
            <a:off x="685800" y="1752600"/>
            <a:ext cx="7848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1-1  Living: On-Campus</a:t>
            </a:r>
          </a:p>
          <a:p>
            <a:r>
              <a:rPr lang="en-US" altLang="zh-TW" sz="2400"/>
              <a:t>1-2  Living: Off-Campus</a:t>
            </a:r>
          </a:p>
          <a:p>
            <a:r>
              <a:rPr lang="en-US" altLang="zh-TW" sz="2400"/>
              <a:t>2-1  Transportation: Bus</a:t>
            </a:r>
          </a:p>
          <a:p>
            <a:r>
              <a:rPr lang="en-US" altLang="zh-TW" sz="2400"/>
              <a:t>2-2  Transportation: Car Rental</a:t>
            </a:r>
          </a:p>
          <a:p>
            <a:r>
              <a:rPr lang="en-US" altLang="zh-TW" sz="2400"/>
              <a:t>2-3  Transportation: Driving</a:t>
            </a:r>
          </a:p>
          <a:p>
            <a:r>
              <a:rPr lang="en-US" altLang="zh-TW" sz="2400"/>
              <a:t>3     Shopping</a:t>
            </a:r>
          </a:p>
          <a:p>
            <a:r>
              <a:rPr lang="en-US" altLang="zh-TW" sz="2400"/>
              <a:t>4-1  Arriving: to Cornell</a:t>
            </a:r>
          </a:p>
          <a:p>
            <a:r>
              <a:rPr lang="en-US" altLang="zh-TW" sz="2400"/>
              <a:t>4-2  Arriving: List to do</a:t>
            </a:r>
          </a:p>
          <a:p>
            <a:r>
              <a:rPr lang="en-US" altLang="zh-TW" sz="2400"/>
              <a:t>5-1  Activities</a:t>
            </a:r>
          </a:p>
          <a:p>
            <a:r>
              <a:rPr lang="en-US" altLang="zh-TW" sz="2400"/>
              <a:t>5-2  Reminder</a:t>
            </a:r>
          </a:p>
          <a:p>
            <a:pPr algn="ctr"/>
            <a:endParaRPr lang="en-US" altLang="zh-TW" sz="2400"/>
          </a:p>
          <a:p>
            <a:pPr algn="ctr"/>
            <a:r>
              <a:rPr lang="en-US" altLang="zh-TW" sz="2400"/>
              <a:t>Q&amp;A</a:t>
            </a:r>
          </a:p>
        </p:txBody>
      </p:sp>
      <p:pic>
        <p:nvPicPr>
          <p:cNvPr id="7172" name="圖片 2" descr="Cornell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464820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1-1  Living in Ithaca: On-Campus</a:t>
            </a:r>
            <a:endParaRPr lang="zh-TW" altLang="en-US" smtClean="0">
              <a:latin typeface="Times New Roman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001000" cy="42672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TW" sz="2000" b="1" smtClean="0">
                <a:latin typeface="Times New Roman" pitchFamily="18" charset="0"/>
              </a:rPr>
              <a:t>Hasbrouck: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Grad students with family have higher priority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In north campus </a:t>
            </a:r>
            <a:r>
              <a:rPr lang="zh-TW" altLang="en-US" sz="2000" smtClean="0">
                <a:latin typeface="Times New Roman" pitchFamily="18" charset="0"/>
              </a:rPr>
              <a:t>，公車方便早上</a:t>
            </a:r>
            <a:r>
              <a:rPr lang="en-US" altLang="zh-TW" sz="2000" smtClean="0">
                <a:latin typeface="Times New Roman" pitchFamily="18" charset="0"/>
              </a:rPr>
              <a:t>15mins</a:t>
            </a:r>
            <a:r>
              <a:rPr lang="zh-TW" altLang="en-US" sz="2000" smtClean="0">
                <a:latin typeface="Times New Roman" pitchFamily="18" charset="0"/>
              </a:rPr>
              <a:t>晚上</a:t>
            </a:r>
            <a:r>
              <a:rPr lang="en-US" altLang="zh-TW" sz="2000" smtClean="0">
                <a:latin typeface="Times New Roman" pitchFamily="18" charset="0"/>
              </a:rPr>
              <a:t>30mins</a:t>
            </a:r>
            <a:r>
              <a:rPr lang="zh-TW" altLang="en-US" sz="2000" smtClean="0">
                <a:latin typeface="Times New Roman" pitchFamily="18" charset="0"/>
              </a:rPr>
              <a:t>一班，沒下雪時可走路下山約</a:t>
            </a:r>
            <a:r>
              <a:rPr lang="en-US" altLang="zh-TW" sz="2000" smtClean="0">
                <a:latin typeface="Times New Roman" pitchFamily="18" charset="0"/>
              </a:rPr>
              <a:t>20</a:t>
            </a:r>
            <a:r>
              <a:rPr lang="zh-TW" altLang="en-US" sz="2000" smtClean="0">
                <a:latin typeface="Times New Roman" pitchFamily="18" charset="0"/>
              </a:rPr>
              <a:t>分鐘到</a:t>
            </a:r>
            <a:r>
              <a:rPr lang="en-US" altLang="zh-TW" sz="2000" smtClean="0">
                <a:latin typeface="Times New Roman" pitchFamily="18" charset="0"/>
              </a:rPr>
              <a:t>central campus</a:t>
            </a:r>
            <a:r>
              <a:rPr lang="zh-TW" altLang="en-US" sz="2000" smtClean="0">
                <a:latin typeface="Times New Roman" pitchFamily="18" charset="0"/>
              </a:rPr>
              <a:t>，上山約</a:t>
            </a:r>
            <a:r>
              <a:rPr lang="en-US" altLang="zh-TW" sz="2000" smtClean="0">
                <a:latin typeface="Times New Roman" pitchFamily="18" charset="0"/>
              </a:rPr>
              <a:t>30</a:t>
            </a:r>
            <a:r>
              <a:rPr lang="zh-TW" altLang="en-US" sz="2000" smtClean="0">
                <a:latin typeface="Times New Roman" pitchFamily="18" charset="0"/>
              </a:rPr>
              <a:t>分鐘，沿路安全。</a:t>
            </a:r>
          </a:p>
          <a:p>
            <a:pPr lvl="2" eaLnBrk="1" hangingPunct="1">
              <a:lnSpc>
                <a:spcPct val="90000"/>
              </a:lnSpc>
            </a:pPr>
            <a:r>
              <a:rPr lang="zh-TW" altLang="en-US" sz="2000" smtClean="0">
                <a:latin typeface="Times New Roman" pitchFamily="18" charset="0"/>
              </a:rPr>
              <a:t>水電瓦斯全包，維修只需登記。</a:t>
            </a:r>
          </a:p>
          <a:p>
            <a:pPr lvl="2" eaLnBrk="1" hangingPunct="1">
              <a:lnSpc>
                <a:spcPct val="90000"/>
              </a:lnSpc>
            </a:pPr>
            <a:r>
              <a:rPr lang="zh-TW" altLang="en-US" sz="2000" smtClean="0">
                <a:latin typeface="Times New Roman" pitchFamily="18" charset="0"/>
              </a:rPr>
              <a:t>格式：</a:t>
            </a:r>
            <a:r>
              <a:rPr lang="en-US" altLang="zh-TW" sz="2000" smtClean="0">
                <a:latin typeface="Times New Roman" pitchFamily="18" charset="0"/>
              </a:rPr>
              <a:t>studio, one bedroom, two bedroom one floor, and two bedroom two floor</a:t>
            </a:r>
            <a:r>
              <a:rPr lang="zh-TW" altLang="en-US" sz="2000" smtClean="0">
                <a:latin typeface="Times New Roman" pitchFamily="18" charset="0"/>
              </a:rPr>
              <a:t>。建議</a:t>
            </a:r>
            <a:r>
              <a:rPr lang="en-US" altLang="zh-TW" sz="2000" smtClean="0">
                <a:latin typeface="Times New Roman" pitchFamily="18" charset="0"/>
              </a:rPr>
              <a:t>one bedroom</a:t>
            </a:r>
            <a:r>
              <a:rPr lang="zh-TW" altLang="en-US" sz="2000" smtClean="0">
                <a:latin typeface="Times New Roman" pitchFamily="18" charset="0"/>
              </a:rPr>
              <a:t>或 </a:t>
            </a:r>
            <a:r>
              <a:rPr lang="en-US" altLang="zh-TW" sz="2000" smtClean="0">
                <a:latin typeface="Times New Roman" pitchFamily="18" charset="0"/>
              </a:rPr>
              <a:t>two bedroom one floor </a:t>
            </a:r>
            <a:r>
              <a:rPr lang="zh-TW" altLang="en-US" sz="2000" smtClean="0">
                <a:latin typeface="Times New Roman" pitchFamily="18" charset="0"/>
              </a:rPr>
              <a:t>空間較好。</a:t>
            </a:r>
            <a:r>
              <a:rPr lang="en-US" altLang="zh-TW" sz="2000" smtClean="0">
                <a:latin typeface="Times New Roman" pitchFamily="18" charset="0"/>
              </a:rPr>
              <a:t>$925~$1030</a:t>
            </a:r>
            <a:r>
              <a:rPr lang="zh-TW" altLang="en-US" sz="2000" smtClean="0">
                <a:latin typeface="Times New Roman" pitchFamily="18" charset="0"/>
              </a:rPr>
              <a:t>。</a:t>
            </a:r>
          </a:p>
          <a:p>
            <a:pPr lvl="2" eaLnBrk="1" hangingPunct="1">
              <a:lnSpc>
                <a:spcPct val="90000"/>
              </a:lnSpc>
            </a:pPr>
            <a:r>
              <a:rPr lang="zh-TW" altLang="en-US" sz="2000" smtClean="0">
                <a:latin typeface="Times New Roman" pitchFamily="18" charset="0"/>
              </a:rPr>
              <a:t>有專屬信箱，有人接包裹，</a:t>
            </a:r>
            <a:r>
              <a:rPr lang="en-US" altLang="zh-TW" sz="2000" smtClean="0">
                <a:latin typeface="Times New Roman" pitchFamily="18" charset="0"/>
              </a:rPr>
              <a:t>24H</a:t>
            </a:r>
            <a:r>
              <a:rPr lang="zh-TW" altLang="en-US" sz="2000" smtClean="0">
                <a:latin typeface="Times New Roman" pitchFamily="18" charset="0"/>
              </a:rPr>
              <a:t>洗衣服</a:t>
            </a:r>
            <a:r>
              <a:rPr lang="en-US" altLang="zh-TW" sz="2000" smtClean="0">
                <a:latin typeface="Times New Roman" pitchFamily="18" charset="0"/>
              </a:rPr>
              <a:t>$1.6</a:t>
            </a:r>
            <a:r>
              <a:rPr lang="zh-TW" altLang="en-US" sz="2000" smtClean="0">
                <a:latin typeface="Times New Roman" pitchFamily="18" charset="0"/>
              </a:rPr>
              <a:t>烘衣服</a:t>
            </a:r>
            <a:r>
              <a:rPr lang="en-US" altLang="zh-TW" sz="2000" smtClean="0">
                <a:latin typeface="Times New Roman" pitchFamily="18" charset="0"/>
              </a:rPr>
              <a:t>$1.2</a:t>
            </a:r>
          </a:p>
          <a:p>
            <a:pPr lvl="2" eaLnBrk="1" hangingPunct="1">
              <a:lnSpc>
                <a:spcPct val="90000"/>
              </a:lnSpc>
            </a:pPr>
            <a:r>
              <a:rPr lang="zh-TW" altLang="en-US" sz="2000" smtClean="0">
                <a:latin typeface="Times New Roman" pitchFamily="18" charset="0"/>
              </a:rPr>
              <a:t>停車一年</a:t>
            </a:r>
            <a:r>
              <a:rPr lang="en-US" altLang="zh-TW" sz="2000" smtClean="0">
                <a:latin typeface="Times New Roman" pitchFamily="18" charset="0"/>
              </a:rPr>
              <a:t>$687</a:t>
            </a:r>
            <a:r>
              <a:rPr lang="zh-TW" altLang="en-US" sz="2000" smtClean="0">
                <a:latin typeface="Times New Roman" pitchFamily="18" charset="0"/>
              </a:rPr>
              <a:t>，附贈一年免費搭</a:t>
            </a:r>
            <a:r>
              <a:rPr lang="en-US" altLang="zh-TW" sz="2000" smtClean="0">
                <a:latin typeface="Times New Roman" pitchFamily="18" charset="0"/>
              </a:rPr>
              <a:t>TCAT Bus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Free internet access with limited usage(50GB)</a:t>
            </a:r>
            <a:r>
              <a:rPr lang="zh-TW" altLang="en-US" sz="2000" smtClean="0">
                <a:latin typeface="Times New Roman" pitchFamily="18" charset="0"/>
              </a:rPr>
              <a:t>，電視另外付錢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39788"/>
          </a:xfrm>
        </p:spPr>
        <p:txBody>
          <a:bodyPr anchor="ctr"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1-1  Living in Ithaca: On-Campus</a:t>
            </a:r>
            <a:endParaRPr lang="zh-TW" altLang="en-US" smtClean="0">
              <a:latin typeface="Times New Roman" pitchFamily="18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6400"/>
            <a:ext cx="8686800" cy="4953000"/>
          </a:xfrm>
        </p:spPr>
        <p:txBody>
          <a:bodyPr/>
          <a:lstStyle/>
          <a:p>
            <a:pPr lvl="1" eaLnBrk="1" hangingPunct="1"/>
            <a:r>
              <a:rPr lang="en-US" altLang="zh-TW" sz="2000" b="1" smtClean="0">
                <a:latin typeface="Times New Roman" pitchFamily="18" charset="0"/>
              </a:rPr>
              <a:t>Maplewood </a:t>
            </a:r>
          </a:p>
          <a:p>
            <a:pPr lvl="2" eaLnBrk="1" hangingPunct="1"/>
            <a:r>
              <a:rPr lang="zh-TW" altLang="en-US" sz="2000" smtClean="0">
                <a:latin typeface="Times New Roman" pitchFamily="18" charset="0"/>
              </a:rPr>
              <a:t>比較舊</a:t>
            </a:r>
            <a:r>
              <a:rPr lang="en-US" altLang="zh-TW" sz="2000" smtClean="0">
                <a:latin typeface="Times New Roman" pitchFamily="18" charset="0"/>
              </a:rPr>
              <a:t>, </a:t>
            </a:r>
            <a:r>
              <a:rPr lang="zh-TW" altLang="en-US" sz="2000" smtClean="0">
                <a:latin typeface="Times New Roman" pitchFamily="18" charset="0"/>
              </a:rPr>
              <a:t>走路到學校約</a:t>
            </a:r>
            <a:r>
              <a:rPr lang="en-US" altLang="zh-TW" sz="2000" smtClean="0">
                <a:latin typeface="Times New Roman" pitchFamily="18" charset="0"/>
              </a:rPr>
              <a:t>15</a:t>
            </a:r>
            <a:r>
              <a:rPr lang="zh-TW" altLang="en-US" sz="2000" smtClean="0">
                <a:latin typeface="Times New Roman" pitchFamily="18" charset="0"/>
              </a:rPr>
              <a:t>分鐘，公車白天</a:t>
            </a:r>
            <a:r>
              <a:rPr lang="en-US" altLang="zh-TW" sz="2000" smtClean="0">
                <a:latin typeface="Times New Roman" pitchFamily="18" charset="0"/>
              </a:rPr>
              <a:t>15</a:t>
            </a:r>
            <a:r>
              <a:rPr lang="zh-TW" altLang="en-US" sz="2000" smtClean="0">
                <a:latin typeface="Times New Roman" pitchFamily="18" charset="0"/>
              </a:rPr>
              <a:t>分鐘晚上半小時一班</a:t>
            </a:r>
          </a:p>
          <a:p>
            <a:pPr lvl="2" eaLnBrk="1" hangingPunct="1"/>
            <a:r>
              <a:rPr lang="en-US" altLang="zh-TW" sz="2000" smtClean="0">
                <a:latin typeface="Times New Roman" pitchFamily="18" charset="0"/>
              </a:rPr>
              <a:t>3 and 4 bedrooms shared</a:t>
            </a:r>
          </a:p>
          <a:p>
            <a:pPr lvl="2" eaLnBrk="1" hangingPunct="1"/>
            <a:r>
              <a:rPr lang="zh-TW" altLang="en-US" sz="2000" smtClean="0">
                <a:latin typeface="Times New Roman" pitchFamily="18" charset="0"/>
              </a:rPr>
              <a:t>一層樓，木頭隔間，隔音效果不佳。環境幽靜</a:t>
            </a:r>
          </a:p>
          <a:p>
            <a:pPr lvl="2" eaLnBrk="1" hangingPunct="1"/>
            <a:r>
              <a:rPr lang="zh-TW" altLang="en-US" sz="2000" smtClean="0">
                <a:latin typeface="Times New Roman" pitchFamily="18" charset="0"/>
              </a:rPr>
              <a:t>其他</a:t>
            </a:r>
            <a:r>
              <a:rPr lang="en-US" altLang="zh-TW" sz="2000" smtClean="0">
                <a:latin typeface="Times New Roman" pitchFamily="18" charset="0"/>
              </a:rPr>
              <a:t>facilities</a:t>
            </a:r>
            <a:r>
              <a:rPr lang="zh-TW" altLang="en-US" sz="2000" smtClean="0">
                <a:latin typeface="Times New Roman" pitchFamily="18" charset="0"/>
              </a:rPr>
              <a:t>和</a:t>
            </a:r>
            <a:r>
              <a:rPr lang="en-US" altLang="zh-TW" sz="2000" smtClean="0">
                <a:latin typeface="Times New Roman" pitchFamily="18" charset="0"/>
              </a:rPr>
              <a:t>Hasbrouck</a:t>
            </a:r>
            <a:r>
              <a:rPr lang="zh-TW" altLang="en-US" sz="2000" smtClean="0">
                <a:latin typeface="Times New Roman" pitchFamily="18" charset="0"/>
              </a:rPr>
              <a:t>相似</a:t>
            </a:r>
          </a:p>
          <a:p>
            <a:pPr lvl="2" eaLnBrk="1" hangingPunct="1"/>
            <a:r>
              <a:rPr lang="zh-TW" altLang="en-US" sz="2000" smtClean="0">
                <a:latin typeface="Times New Roman" pitchFamily="18" charset="0"/>
              </a:rPr>
              <a:t>可走路去買菜 </a:t>
            </a:r>
            <a:r>
              <a:rPr lang="en-US" altLang="zh-TW" sz="2000" smtClean="0">
                <a:latin typeface="Times New Roman" pitchFamily="18" charset="0"/>
              </a:rPr>
              <a:t>(10mins)</a:t>
            </a:r>
            <a:endParaRPr lang="zh-TW" altLang="en-US" sz="2000" smtClean="0">
              <a:latin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endParaRPr lang="zh-TW" altLang="en-US" sz="2000" smtClean="0">
              <a:latin typeface="Times New Roman" pitchFamily="18" charset="0"/>
            </a:endParaRPr>
          </a:p>
        </p:txBody>
      </p:sp>
      <p:pic>
        <p:nvPicPr>
          <p:cNvPr id="9220" name="Picture 5" descr="Maplewoo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343400"/>
            <a:ext cx="2971800" cy="183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6" descr="Hasbrouck_Comunity_Center-Front-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343400"/>
            <a:ext cx="29718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文字方塊 6"/>
          <p:cNvSpPr txBox="1">
            <a:spLocks noChangeArrowheads="1"/>
          </p:cNvSpPr>
          <p:nvPr/>
        </p:nvSpPr>
        <p:spPr bwMode="auto">
          <a:xfrm>
            <a:off x="2057400" y="6172200"/>
            <a:ext cx="1400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Hasbrouck</a:t>
            </a:r>
            <a:endParaRPr lang="zh-TW" altLang="en-US"/>
          </a:p>
        </p:txBody>
      </p:sp>
      <p:sp>
        <p:nvSpPr>
          <p:cNvPr id="9223" name="文字方塊 7"/>
          <p:cNvSpPr txBox="1">
            <a:spLocks noChangeArrowheads="1"/>
          </p:cNvSpPr>
          <p:nvPr/>
        </p:nvSpPr>
        <p:spPr bwMode="auto">
          <a:xfrm>
            <a:off x="6248400" y="6172200"/>
            <a:ext cx="1474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Maplewood</a:t>
            </a:r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082675"/>
          </a:xfrm>
        </p:spPr>
        <p:txBody>
          <a:bodyPr anchor="ctr"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1-2 Living in Ithaca: Off-Campus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43021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latin typeface="Times New Roman" pitchFamily="18" charset="0"/>
              </a:rPr>
              <a:t>CTSA</a:t>
            </a:r>
            <a:r>
              <a:rPr lang="zh-TW" altLang="en-US" sz="2000" smtClean="0">
                <a:latin typeface="Times New Roman" pitchFamily="18" charset="0"/>
              </a:rPr>
              <a:t>和</a:t>
            </a:r>
            <a:r>
              <a:rPr lang="en-US" altLang="zh-TW" sz="2000" smtClean="0">
                <a:latin typeface="Times New Roman" pitchFamily="18" charset="0"/>
              </a:rPr>
              <a:t>Cornell Housing</a:t>
            </a:r>
            <a:r>
              <a:rPr lang="zh-TW" altLang="en-US" sz="2000" smtClean="0">
                <a:latin typeface="Times New Roman" pitchFamily="18" charset="0"/>
              </a:rPr>
              <a:t>網頁都有提供許多網站可供參考</a:t>
            </a:r>
            <a:endParaRPr lang="en-US" altLang="zh-TW" sz="20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latin typeface="Times New Roman" pitchFamily="18" charset="0"/>
              </a:rPr>
              <a:t>Collegetown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優點</a:t>
            </a:r>
            <a:r>
              <a:rPr lang="en-US" altLang="zh-TW" sz="2200" smtClean="0">
                <a:latin typeface="Times New Roman" pitchFamily="18" charset="0"/>
              </a:rPr>
              <a:t>:</a:t>
            </a:r>
            <a:r>
              <a:rPr lang="zh-TW" altLang="en-US" sz="2200" smtClean="0">
                <a:latin typeface="Times New Roman" pitchFamily="18" charset="0"/>
              </a:rPr>
              <a:t>可步行到學校且鄰近店家</a:t>
            </a:r>
            <a:endParaRPr lang="en-US" altLang="zh-TW" sz="2200" smtClean="0">
              <a:latin typeface="Times New Roman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缺點</a:t>
            </a:r>
            <a:r>
              <a:rPr lang="en-US" altLang="zh-TW" sz="2200" smtClean="0">
                <a:latin typeface="Times New Roman" pitchFamily="18" charset="0"/>
              </a:rPr>
              <a:t>: </a:t>
            </a:r>
            <a:r>
              <a:rPr lang="zh-TW" altLang="en-US" sz="2200" smtClean="0">
                <a:latin typeface="Times New Roman" pitchFamily="18" charset="0"/>
              </a:rPr>
              <a:t>晚上較熱鬧，房租貴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latin typeface="Times New Roman" pitchFamily="18" charset="0"/>
              </a:rPr>
              <a:t>North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優點</a:t>
            </a:r>
            <a:r>
              <a:rPr lang="en-US" altLang="zh-TW" sz="2200" smtClean="0">
                <a:latin typeface="Times New Roman" pitchFamily="18" charset="0"/>
              </a:rPr>
              <a:t>:</a:t>
            </a:r>
            <a:r>
              <a:rPr lang="zh-TW" altLang="en-US" sz="2200" smtClean="0">
                <a:latin typeface="Times New Roman" pitchFamily="18" charset="0"/>
              </a:rPr>
              <a:t>房子選擇較多且治安佳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缺點</a:t>
            </a:r>
            <a:r>
              <a:rPr lang="en-US" altLang="zh-TW" sz="2200" smtClean="0">
                <a:latin typeface="Times New Roman" pitchFamily="18" charset="0"/>
              </a:rPr>
              <a:t>: </a:t>
            </a:r>
            <a:r>
              <a:rPr lang="zh-TW" altLang="en-US" sz="2200" smtClean="0">
                <a:latin typeface="Times New Roman" pitchFamily="18" charset="0"/>
              </a:rPr>
              <a:t>需坐公車或自行開車到學校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latin typeface="Times New Roman" pitchFamily="18" charset="0"/>
              </a:rPr>
              <a:t>East Hill</a:t>
            </a:r>
            <a:endParaRPr lang="zh-TW" altLang="en-US" sz="2000" smtClean="0">
              <a:latin typeface="Times New Roman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優點</a:t>
            </a:r>
            <a:r>
              <a:rPr lang="en-US" altLang="zh-TW" sz="2200" smtClean="0">
                <a:latin typeface="Times New Roman" pitchFamily="18" charset="0"/>
              </a:rPr>
              <a:t>: </a:t>
            </a:r>
            <a:r>
              <a:rPr lang="zh-TW" altLang="en-US" sz="2200" smtClean="0">
                <a:latin typeface="Times New Roman" pitchFamily="18" charset="0"/>
              </a:rPr>
              <a:t>可走路去買菜且治安佳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缺點</a:t>
            </a:r>
            <a:r>
              <a:rPr lang="en-US" altLang="zh-TW" sz="2200" smtClean="0">
                <a:latin typeface="Times New Roman" pitchFamily="18" charset="0"/>
              </a:rPr>
              <a:t>: </a:t>
            </a:r>
            <a:r>
              <a:rPr lang="zh-TW" altLang="en-US" sz="2200" smtClean="0">
                <a:latin typeface="Times New Roman" pitchFamily="18" charset="0"/>
              </a:rPr>
              <a:t>每半個小時公車到學校</a:t>
            </a:r>
            <a:endParaRPr lang="en-US" altLang="zh-TW" sz="22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latin typeface="Times New Roman" pitchFamily="18" charset="0"/>
              </a:rPr>
              <a:t>Commons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優點</a:t>
            </a:r>
            <a:r>
              <a:rPr lang="en-US" altLang="zh-TW" sz="2200" smtClean="0">
                <a:latin typeface="Times New Roman" pitchFamily="18" charset="0"/>
              </a:rPr>
              <a:t>: </a:t>
            </a:r>
            <a:r>
              <a:rPr lang="zh-TW" altLang="en-US" sz="2200" smtClean="0">
                <a:latin typeface="Times New Roman" pitchFamily="18" charset="0"/>
              </a:rPr>
              <a:t>公車頻繁且鄰近許多餐廳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200" smtClean="0">
                <a:latin typeface="Times New Roman" pitchFamily="18" charset="0"/>
              </a:rPr>
              <a:t>缺點</a:t>
            </a:r>
            <a:r>
              <a:rPr lang="en-US" altLang="zh-TW" sz="2200" smtClean="0">
                <a:latin typeface="Times New Roman" pitchFamily="18" charset="0"/>
              </a:rPr>
              <a:t>: </a:t>
            </a:r>
            <a:r>
              <a:rPr lang="zh-TW" altLang="en-US" sz="2200" smtClean="0">
                <a:latin typeface="Times New Roman" pitchFamily="18" charset="0"/>
              </a:rPr>
              <a:t>環境較複雜</a:t>
            </a:r>
            <a:r>
              <a:rPr lang="zh-TW" altLang="en-US" sz="2400" smtClean="0">
                <a:latin typeface="Times New Roman" pitchFamily="18" charset="0"/>
              </a:rPr>
              <a:t>，</a:t>
            </a:r>
            <a:r>
              <a:rPr lang="zh-TW" altLang="en-US" sz="2200" smtClean="0">
                <a:latin typeface="Times New Roman" pitchFamily="18" charset="0"/>
              </a:rPr>
              <a:t>需坐公車到學校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2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0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39788"/>
          </a:xfrm>
        </p:spPr>
        <p:txBody>
          <a:bodyPr anchor="ctr"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2-1 Transportation in Ithaca</a:t>
            </a:r>
            <a:r>
              <a:rPr lang="en-US" altLang="zh-TW" smtClean="0"/>
              <a:t>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828800"/>
            <a:ext cx="8229600" cy="3768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b="1" smtClean="0">
                <a:latin typeface="Times New Roman" pitchFamily="18" charset="0"/>
              </a:rPr>
              <a:t>TCAT Bus </a:t>
            </a:r>
            <a:r>
              <a:rPr lang="en-US" altLang="zh-TW" sz="2000" smtClean="0">
                <a:latin typeface="Times New Roman" pitchFamily="18" charset="0"/>
              </a:rPr>
              <a:t>(</a:t>
            </a:r>
            <a:r>
              <a:rPr lang="en-US" altLang="zh-TW" sz="2000" smtClean="0">
                <a:latin typeface="Times New Roman" pitchFamily="18" charset="0"/>
                <a:hlinkClick r:id="rId2"/>
              </a:rPr>
              <a:t>www.tcatbus.com</a:t>
            </a:r>
            <a:r>
              <a:rPr lang="en-US" altLang="zh-TW" sz="2000" smtClean="0">
                <a:latin typeface="Times New Roman" pitchFamily="18" charset="0"/>
              </a:rPr>
              <a:t>)  (www.tcatbus.com/pages/system)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Ithaca </a:t>
            </a:r>
            <a:r>
              <a:rPr lang="zh-TW" altLang="en-US" sz="2000" smtClean="0">
                <a:latin typeface="Times New Roman" pitchFamily="18" charset="0"/>
              </a:rPr>
              <a:t>公車系統頗為完善，準時整潔安全，幾乎全年無休每天早上到隔日凌晨約兩點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smtClean="0">
                <a:latin typeface="Times New Roman" pitchFamily="18" charset="0"/>
              </a:rPr>
              <a:t>公車白間繞行大部分校區，晚上繞行有宿舍或重要教學大樓，假日有增班往北與南的市場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Graduate</a:t>
            </a:r>
            <a:r>
              <a:rPr lang="zh-TW" altLang="en-US" sz="2000" smtClean="0">
                <a:latin typeface="Times New Roman" pitchFamily="18" charset="0"/>
              </a:rPr>
              <a:t>入學新生免費一年無限次使用，使用學生証上車時感應，自付費一次</a:t>
            </a:r>
            <a:r>
              <a:rPr lang="en-US" altLang="zh-TW" sz="2000" smtClean="0">
                <a:latin typeface="Times New Roman" pitchFamily="18" charset="0"/>
              </a:rPr>
              <a:t>1.5</a:t>
            </a:r>
            <a:r>
              <a:rPr lang="zh-TW" altLang="en-US" sz="2000" smtClean="0">
                <a:latin typeface="Times New Roman" pitchFamily="18" charset="0"/>
              </a:rPr>
              <a:t>元，年費</a:t>
            </a:r>
            <a:r>
              <a:rPr lang="en-US" altLang="zh-TW" sz="2000" smtClean="0">
                <a:latin typeface="Times New Roman" pitchFamily="18" charset="0"/>
              </a:rPr>
              <a:t>200</a:t>
            </a:r>
            <a:r>
              <a:rPr lang="zh-TW" altLang="en-US" sz="2000" smtClean="0">
                <a:latin typeface="Times New Roman" pitchFamily="18" charset="0"/>
              </a:rPr>
              <a:t>美元</a:t>
            </a:r>
            <a:endParaRPr lang="en-US" altLang="zh-TW" sz="200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smtClean="0">
                <a:latin typeface="Times New Roman" pitchFamily="18" charset="0"/>
              </a:rPr>
              <a:t>公車路線與時間表網路上可查詢，同時在車上可拿路線時間圖</a:t>
            </a:r>
            <a:endParaRPr lang="zh-TW" altLang="en-US" sz="200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 l="12000" t="27733" r="13333" b="6134"/>
          <a:stretch>
            <a:fillRect/>
          </a:stretch>
        </p:blipFill>
        <p:spPr bwMode="auto">
          <a:xfrm>
            <a:off x="4953000" y="4495800"/>
            <a:ext cx="3581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 descr="photo-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495800"/>
            <a:ext cx="34290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839788"/>
          </a:xfrm>
        </p:spPr>
        <p:txBody>
          <a:bodyPr anchor="ctr"/>
          <a:lstStyle/>
          <a:p>
            <a:pPr eaLnBrk="1" hangingPunct="1"/>
            <a:r>
              <a:rPr lang="en-US" altLang="zh-TW" smtClean="0">
                <a:latin typeface="Times New Roman" pitchFamily="18" charset="0"/>
              </a:rPr>
              <a:t>2-2 Transportation in Ithaca</a:t>
            </a:r>
            <a:r>
              <a:rPr lang="en-US" altLang="zh-TW" smtClean="0"/>
              <a:t>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752600"/>
            <a:ext cx="83820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000" b="1" dirty="0" smtClean="0"/>
              <a:t>租車 </a:t>
            </a:r>
            <a:endParaRPr lang="en-US" altLang="zh-TW" sz="20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 smtClean="0"/>
              <a:t>Avis, Hertz, Budget(</a:t>
            </a:r>
            <a:r>
              <a:rPr lang="zh-TW" altLang="en-US" sz="2000" dirty="0" smtClean="0"/>
              <a:t>機場</a:t>
            </a:r>
            <a:r>
              <a:rPr lang="en-US" altLang="zh-TW" sz="2000" dirty="0" smtClean="0"/>
              <a:t>) Enterprise, National (</a:t>
            </a:r>
            <a:r>
              <a:rPr lang="zh-TW" altLang="en-US" sz="2000" dirty="0" smtClean="0"/>
              <a:t>南邊</a:t>
            </a:r>
            <a:r>
              <a:rPr lang="en-US" altLang="zh-TW" sz="2000" dirty="0" smtClean="0"/>
              <a:t>)</a:t>
            </a:r>
            <a:endParaRPr lang="zh-TW" alt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dirty="0" smtClean="0"/>
              <a:t>請記得帶護照，台灣中文駕照和英文國際駕照，</a:t>
            </a:r>
            <a:r>
              <a:rPr lang="zh-TW" altLang="en-US" sz="2000" u="sng" dirty="0" smtClean="0"/>
              <a:t>信用卡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dirty="0" smtClean="0"/>
              <a:t>任何時候租車都把三家比過，要小心看是不是</a:t>
            </a:r>
            <a:r>
              <a:rPr lang="en-US" altLang="zh-TW" sz="2000" dirty="0" smtClean="0"/>
              <a:t>unlimited miles or extra charge for per mile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dirty="0" smtClean="0"/>
              <a:t>租車技巧 </a:t>
            </a:r>
            <a:r>
              <a:rPr lang="en-US" altLang="zh-TW" sz="2000" dirty="0" smtClean="0"/>
              <a:t>1</a:t>
            </a:r>
            <a:r>
              <a:rPr lang="zh-TW" altLang="en-US" sz="2000" dirty="0" smtClean="0"/>
              <a:t>：租最小的車種，大部分時車商都不會有車，他們會給你較大的車但用最小的車價，但</a:t>
            </a:r>
            <a:r>
              <a:rPr lang="en-US" altLang="zh-TW" sz="2000" dirty="0" smtClean="0"/>
              <a:t>risk</a:t>
            </a:r>
            <a:r>
              <a:rPr lang="zh-TW" altLang="en-US" sz="2000" dirty="0" smtClean="0"/>
              <a:t>是他們真的有小車而你就算願意加錢也沒大車租你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dirty="0" smtClean="0"/>
              <a:t>租車技巧 </a:t>
            </a:r>
            <a:r>
              <a:rPr lang="en-US" altLang="zh-TW" sz="2000" dirty="0" smtClean="0"/>
              <a:t>2</a:t>
            </a:r>
            <a:r>
              <a:rPr lang="zh-TW" altLang="en-US" sz="2000" dirty="0" smtClean="0"/>
              <a:t>：上網找</a:t>
            </a:r>
            <a:r>
              <a:rPr lang="en-US" altLang="zh-TW" sz="2000" dirty="0" smtClean="0"/>
              <a:t>coupon</a:t>
            </a:r>
            <a:r>
              <a:rPr lang="zh-TW" altLang="en-US" sz="2000" dirty="0" smtClean="0"/>
              <a:t>。或者利用</a:t>
            </a:r>
            <a:r>
              <a:rPr lang="en-US" altLang="zh-TW" sz="2000" dirty="0" err="1" smtClean="0"/>
              <a:t>priceline</a:t>
            </a:r>
            <a:r>
              <a:rPr lang="zh-TW" altLang="en-US" sz="2000" dirty="0" smtClean="0"/>
              <a:t>來</a:t>
            </a:r>
            <a:r>
              <a:rPr lang="en-US" altLang="zh-TW" sz="2000" dirty="0" smtClean="0"/>
              <a:t>bid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 dirty="0" smtClean="0"/>
              <a:t>注意：請不要省保險錢，至少第三責任險，若只在</a:t>
            </a:r>
            <a:r>
              <a:rPr lang="en-US" altLang="zh-TW" sz="2000" dirty="0" smtClean="0"/>
              <a:t>Safe</a:t>
            </a:r>
            <a:r>
              <a:rPr lang="zh-TW" altLang="en-US" sz="2000" dirty="0" smtClean="0"/>
              <a:t>區域開不太需要買竊盜險，但第三與基本碰撞險還是保一下，人生地不熟有事很吃虧</a:t>
            </a:r>
            <a:endParaRPr lang="en-US" altLang="zh-TW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000" b="1" dirty="0" smtClean="0"/>
              <a:t>Ithaca Car Share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sz="2000" b="1" dirty="0" smtClean="0"/>
              <a:t>	</a:t>
            </a:r>
            <a:r>
              <a:rPr lang="en-US" altLang="zh-TW" sz="2000" dirty="0" smtClean="0">
                <a:hlinkClick r:id="rId2"/>
              </a:rPr>
              <a:t>http://ithacacarshare.org/</a:t>
            </a:r>
            <a:endParaRPr lang="en-US" altLang="zh-TW" sz="2000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sz="2000" b="1" dirty="0" smtClean="0"/>
              <a:t>	</a:t>
            </a:r>
            <a:r>
              <a:rPr lang="en-US" altLang="zh-TW" sz="2000" dirty="0" smtClean="0"/>
              <a:t> Reserve, pick up and return at a Ithaca car share location</a:t>
            </a:r>
            <a:endParaRPr lang="en-US" altLang="zh-TW" sz="2000" b="1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1902</TotalTime>
  <Words>1223</Words>
  <Application>Microsoft Macintosh PowerPoint</Application>
  <PresentationFormat>On-screen Show (4:3)</PresentationFormat>
  <Paragraphs>185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Profile</vt:lpstr>
      <vt:lpstr>Cornell University Orientation 康乃爾大學新生說明會</vt:lpstr>
      <vt:lpstr>PowerPoint Presentation</vt:lpstr>
      <vt:lpstr>PowerPoint Presentation</vt:lpstr>
      <vt:lpstr>PowerPoint Presentation</vt:lpstr>
      <vt:lpstr>1-1  Living in Ithaca: On-Campus</vt:lpstr>
      <vt:lpstr>1-1  Living in Ithaca: On-Campus</vt:lpstr>
      <vt:lpstr>1-2 Living in Ithaca: Off-Campus</vt:lpstr>
      <vt:lpstr>2-1 Transportation in Ithaca </vt:lpstr>
      <vt:lpstr>2-2 Transportation in Ithaca </vt:lpstr>
      <vt:lpstr>2-3 Transportation in Ithaca </vt:lpstr>
      <vt:lpstr>3  Shopping in Ithaca</vt:lpstr>
      <vt:lpstr>4-1 Arriving in Ithaca</vt:lpstr>
      <vt:lpstr>4-2 Arriving in Ithaca </vt:lpstr>
      <vt:lpstr>5-1 Activities in Ithaca</vt:lpstr>
      <vt:lpstr>Big events</vt:lpstr>
      <vt:lpstr>PowerPoint Presentation</vt:lpstr>
      <vt:lpstr>5-2 Reminders</vt:lpstr>
      <vt:lpstr>Q&amp;A</vt:lpstr>
      <vt:lpstr>Thank you! </vt:lpstr>
      <vt:lpstr>Dinning </vt:lpstr>
    </vt:vector>
  </TitlesOfParts>
  <Company>Industrial Technology Research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Advanced Technolory Center</dc:creator>
  <cp:lastModifiedBy>Jiun-Ruey Chen</cp:lastModifiedBy>
  <cp:revision>139</cp:revision>
  <dcterms:created xsi:type="dcterms:W3CDTF">2008-06-11T19:12:37Z</dcterms:created>
  <dcterms:modified xsi:type="dcterms:W3CDTF">2012-06-18T13:56:40Z</dcterms:modified>
</cp:coreProperties>
</file>